
<file path=[Content_Types].xml><?xml version="1.0" encoding="utf-8"?>
<Types xmlns="http://schemas.openxmlformats.org/package/2006/content-types">
  <Override PartName="/ppt/slides/slide47.xml" ContentType="application/vnd.openxmlformats-officedocument.presentationml.slide+xml"/>
  <Override PartName="/ppt/slides/slide58.xml" ContentType="application/vnd.openxmlformats-officedocument.presentationml.slide+xml"/>
  <Override PartName="/ppt/slides/slide94.xml" ContentType="application/vnd.openxmlformats-officedocument.presentationml.slide+xml"/>
  <Override PartName="/ppt/notesSlides/notesSlide2.xml" ContentType="application/vnd.openxmlformats-officedocument.presentationml.notesSlide+xml"/>
  <Override PartName="/ppt/slides/slide36.xml" ContentType="application/vnd.openxmlformats-officedocument.presentationml.slide+xml"/>
  <Override PartName="/ppt/slides/slide83.xml" ContentType="application/vnd.openxmlformats-officedocument.presentationml.slide+xml"/>
  <Override PartName="/ppt/notesSlides/notesSlide38.xml" ContentType="application/vnd.openxmlformats-officedocument.presentationml.notesSlide+xml"/>
  <Override PartName="/ppt/notesSlides/notesSlide49.xml" ContentType="application/vnd.openxmlformats-officedocument.presentationml.notesSlide+xml"/>
  <Override PartName="/ppt/notesSlides/notesSlide85.xml" ContentType="application/vnd.openxmlformats-officedocument.presentationml.notesSlide+xml"/>
  <Override PartName="/ppt/slides/slide25.xml" ContentType="application/vnd.openxmlformats-officedocument.presentationml.slide+xml"/>
  <Override PartName="/ppt/slides/slide72.xml" ContentType="application/vnd.openxmlformats-officedocument.presentationml.slide+xml"/>
  <Override PartName="/ppt/slideLayouts/slideLayout2.xml" ContentType="application/vnd.openxmlformats-officedocument.presentationml.slideLayout+xml"/>
  <Override PartName="/ppt/notesSlides/notesSlide27.xml" ContentType="application/vnd.openxmlformats-officedocument.presentationml.notesSlide+xml"/>
  <Override PartName="/ppt/notesSlides/notesSlide74.xml" ContentType="application/vnd.openxmlformats-officedocument.presentationml.notesSlide+xml"/>
  <Default Extension="xml" ContentType="application/xml"/>
  <Override PartName="/ppt/slides/slide14.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notesSlides/notesSlide63.xml" ContentType="application/vnd.openxmlformats-officedocument.presentationml.notesSlide+xml"/>
  <Override PartName="/ppt/tableStyles.xml" ContentType="application/vnd.openxmlformats-officedocument.presentationml.tableStyles+xml"/>
  <Override PartName="/ppt/notesSlides/notesSlide41.xml" ContentType="application/vnd.openxmlformats-officedocument.presentationml.notesSlide+xml"/>
  <Override PartName="/ppt/notesSlides/notesSlide52.xml" ContentType="application/vnd.openxmlformats-officedocument.presentationml.notesSlide+xml"/>
  <Override PartName="/ppt/notesSlides/notesSlide12.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slides/slide9.xml" ContentType="application/vnd.openxmlformats-officedocument.presentationml.slide+xml"/>
  <Override PartName="/ppt/slides/slide59.xml" ContentType="application/vnd.openxmlformats-officedocument.presentationml.slide+xml"/>
  <Override PartName="/ppt/slides/slide77.xml" ContentType="application/vnd.openxmlformats-officedocument.presentationml.slide+xml"/>
  <Override PartName="/ppt/slides/slide88.xml" ContentType="application/vnd.openxmlformats-officedocument.presentationml.slide+xml"/>
  <Override PartName="/ppt/viewProps.xml" ContentType="application/vnd.openxmlformats-officedocument.presentationml.viewProps+xml"/>
  <Override PartName="/ppt/slides/slide5.xml" ContentType="application/vnd.openxmlformats-officedocument.presentationml.slide+xml"/>
  <Override PartName="/ppt/slides/slide19.xml" ContentType="application/vnd.openxmlformats-officedocument.presentationml.slide+xml"/>
  <Override PartName="/ppt/slides/slide48.xml" ContentType="application/vnd.openxmlformats-officedocument.presentationml.slide+xml"/>
  <Override PartName="/ppt/slides/slide66.xml" ContentType="application/vnd.openxmlformats-officedocument.presentationml.slide+xml"/>
  <Override PartName="/ppt/slides/slide95.xml" ContentType="application/vnd.openxmlformats-officedocument.presentationml.slide+xml"/>
  <Override PartName="/ppt/slideLayouts/slideLayout7.xml" ContentType="application/vnd.openxmlformats-officedocument.presentationml.slideLayout+xml"/>
  <Override PartName="/ppt/notesSlides/notesSlide3.xml" ContentType="application/vnd.openxmlformats-officedocument.presentationml.notesSlide+xml"/>
  <Default Extension="png" ContentType="image/png"/>
  <Default Extension="bin" ContentType="application/vnd.openxmlformats-officedocument.oleObject"/>
  <Override PartName="/ppt/notesSlides/notesSlide68.xml" ContentType="application/vnd.openxmlformats-officedocument.presentationml.notesSlide+xml"/>
  <Override PartName="/ppt/notesSlides/notesSlide79.xml" ContentType="application/vnd.openxmlformats-officedocument.presentationml.notesSlide+xml"/>
  <Override PartName="/ppt/slides/slide26.xml" ContentType="application/vnd.openxmlformats-officedocument.presentationml.slide+xml"/>
  <Override PartName="/ppt/slides/slide37.xml" ContentType="application/vnd.openxmlformats-officedocument.presentationml.slide+xml"/>
  <Override PartName="/ppt/slides/slide55.xml" ContentType="application/vnd.openxmlformats-officedocument.presentationml.slide+xml"/>
  <Override PartName="/ppt/slides/slide73.xml" ContentType="application/vnd.openxmlformats-officedocument.presentationml.slide+xml"/>
  <Override PartName="/ppt/slides/slide84.xml" ContentType="application/vnd.openxmlformats-officedocument.presentationml.slide+xml"/>
  <Override PartName="/ppt/presProps.xml" ContentType="application/vnd.openxmlformats-officedocument.presentationml.presProps+xml"/>
  <Override PartName="/ppt/theme/theme2.xml" ContentType="application/vnd.openxmlformats-officedocument.theme+xml"/>
  <Override PartName="/ppt/notesSlides/notesSlide39.xml" ContentType="application/vnd.openxmlformats-officedocument.presentationml.notesSlide+xml"/>
  <Override PartName="/ppt/notesSlides/notesSlide57.xml" ContentType="application/vnd.openxmlformats-officedocument.presentationml.notesSlide+xml"/>
  <Override PartName="/ppt/notesSlides/notesSlide86.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33.xml" ContentType="application/vnd.openxmlformats-officedocument.presentationml.slide+xml"/>
  <Override PartName="/ppt/slides/slide44.xml" ContentType="application/vnd.openxmlformats-officedocument.presentationml.slide+xml"/>
  <Override PartName="/ppt/slides/slide62.xml" ContentType="application/vnd.openxmlformats-officedocument.presentationml.slide+xml"/>
  <Override PartName="/ppt/slides/slide80.xml" ContentType="application/vnd.openxmlformats-officedocument.presentationml.slide+xml"/>
  <Override PartName="/ppt/slides/slide91.xml" ContentType="application/vnd.openxmlformats-officedocument.presentationml.slide+xml"/>
  <Override PartName="/ppt/slideLayouts/slideLayout3.xml" ContentType="application/vnd.openxmlformats-officedocument.presentationml.slideLayout+xml"/>
  <Override PartName="/ppt/notesSlides/notesSlide17.xml" ContentType="application/vnd.openxmlformats-officedocument.presentationml.notesSlide+xml"/>
  <Default Extension="emf" ContentType="image/x-emf"/>
  <Override PartName="/ppt/notesSlides/notesSlide28.xml" ContentType="application/vnd.openxmlformats-officedocument.presentationml.notesSlide+xml"/>
  <Override PartName="/ppt/notesSlides/notesSlide46.xml" ContentType="application/vnd.openxmlformats-officedocument.presentationml.notesSlide+xml"/>
  <Override PartName="/ppt/notesSlides/notesSlide64.xml" ContentType="application/vnd.openxmlformats-officedocument.presentationml.notesSlide+xml"/>
  <Override PartName="/ppt/notesSlides/notesSlide75.xml" ContentType="application/vnd.openxmlformats-officedocument.presentationml.notesSlide+xml"/>
  <Override PartName="/ppt/presentation.xml" ContentType="application/vnd.openxmlformats-officedocument.presentationml.presentation.main+xml"/>
  <Override PartName="/ppt/slides/slide22.xml" ContentType="application/vnd.openxmlformats-officedocument.presentationml.slide+xml"/>
  <Override PartName="/ppt/slides/slide51.xml" ContentType="application/vnd.openxmlformats-officedocument.presentationml.slide+xml"/>
  <Override PartName="/ppt/notesSlides/notesSlide24.xml" ContentType="application/vnd.openxmlformats-officedocument.presentationml.notesSlide+xml"/>
  <Override PartName="/ppt/notesSlides/notesSlide35.xml" ContentType="application/vnd.openxmlformats-officedocument.presentationml.notesSlide+xml"/>
  <Override PartName="/ppt/notesSlides/notesSlide53.xml" ContentType="application/vnd.openxmlformats-officedocument.presentationml.notesSlide+xml"/>
  <Override PartName="/ppt/notesSlides/notesSlide71.xml" ContentType="application/vnd.openxmlformats-officedocument.presentationml.notesSlide+xml"/>
  <Override PartName="/ppt/notesSlides/notesSlide82.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40.xml" ContentType="application/vnd.openxmlformats-officedocument.presentationml.slide+xml"/>
  <Override PartName="/ppt/notesSlides/notesSlide13.xml" ContentType="application/vnd.openxmlformats-officedocument.presentationml.notesSlide+xml"/>
  <Override PartName="/ppt/notesSlides/notesSlide42.xml" ContentType="application/vnd.openxmlformats-officedocument.presentationml.notesSlide+xml"/>
  <Override PartName="/ppt/notesSlides/notesSlide60.xml" ContentType="application/vnd.openxmlformats-officedocument.presentationml.notesSlide+xml"/>
  <Override PartName="/ppt/notesSlides/notesSlide8.xml" ContentType="application/vnd.openxmlformats-officedocument.presentationml.notesSlide+xml"/>
  <Override PartName="/ppt/notesSlides/notesSlide20.xml" ContentType="application/vnd.openxmlformats-officedocument.presentationml.notesSlide+xml"/>
  <Default Extension="vml" ContentType="application/vnd.openxmlformats-officedocument.vmlDrawing"/>
  <Override PartName="/ppt/notesSlides/notesSlide31.xml" ContentType="application/vnd.openxmlformats-officedocument.presentationml.notesSlide+xml"/>
  <Override PartName="/ppt/slides/slide89.xml" ContentType="application/vnd.openxmlformats-officedocument.presentationml.slide+xml"/>
  <Override PartName="/ppt/slides/slide49.xml" ContentType="application/vnd.openxmlformats-officedocument.presentationml.slide+xml"/>
  <Override PartName="/ppt/slides/slide78.xml" ContentType="application/vnd.openxmlformats-officedocument.presentationml.slide+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s/slide85.xml" ContentType="application/vnd.openxmlformats-officedocument.presentationml.slide+xml"/>
  <Override PartName="/ppt/slideLayouts/slideLayout8.xml" ContentType="application/vnd.openxmlformats-officedocument.presentationml.slideLayout+xml"/>
  <Override PartName="/ppt/notesSlides/notesSlide69.xml" ContentType="application/vnd.openxmlformats-officedocument.presentationml.notesSlide+xml"/>
  <Override PartName="/ppt/notesSlides/notesSlide87.xml" ContentType="application/vnd.openxmlformats-officedocument.presentationml.notesSlide+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s/slide74.xml" ContentType="application/vnd.openxmlformats-officedocument.presentationml.slide+xml"/>
  <Override PartName="/ppt/slides/slide92.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notesSlides/notesSlide29.xml" ContentType="application/vnd.openxmlformats-officedocument.presentationml.notesSlide+xml"/>
  <Override PartName="/ppt/notesSlides/notesSlide47.xml" ContentType="application/vnd.openxmlformats-officedocument.presentationml.notesSlide+xml"/>
  <Override PartName="/ppt/notesSlides/notesSlide58.xml" ContentType="application/vnd.openxmlformats-officedocument.presentationml.notesSlide+xml"/>
  <Override PartName="/ppt/notesSlides/notesSlide76.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slides/slide81.xml" ContentType="application/vnd.openxmlformats-officedocument.presentationml.slide+xml"/>
  <Override PartName="/ppt/notesSlides/notesSlide18.xml" ContentType="application/vnd.openxmlformats-officedocument.presentationml.notesSlide+xml"/>
  <Default Extension="xls" ContentType="application/vnd.ms-excel"/>
  <Override PartName="/ppt/notesSlides/notesSlide36.xml" ContentType="application/vnd.openxmlformats-officedocument.presentationml.notesSlide+xml"/>
  <Override PartName="/ppt/notesSlides/notesSlide65.xml" ContentType="application/vnd.openxmlformats-officedocument.presentationml.notesSlide+xml"/>
  <Override PartName="/ppt/notesSlides/notesSlide83.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s/slide70.xml" ContentType="application/vnd.openxmlformats-officedocument.presentationml.slide+xml"/>
  <Override PartName="/ppt/notesSlides/notesSlide25.xml" ContentType="application/vnd.openxmlformats-officedocument.presentationml.notesSlide+xml"/>
  <Override PartName="/ppt/notesSlides/notesSlide43.xml" ContentType="application/vnd.openxmlformats-officedocument.presentationml.notesSlide+xml"/>
  <Override PartName="/ppt/notesSlides/notesSlide54.xml" ContentType="application/vnd.openxmlformats-officedocument.presentationml.notesSlide+xml"/>
  <Override PartName="/ppt/notesSlides/notesSlide72.xml" ContentType="application/vnd.openxmlformats-officedocument.presentationml.notesSlide+xml"/>
  <Override PartName="/ppt/notesSlides/notesSlide90.xml" ContentType="application/vnd.openxmlformats-officedocument.presentationml.notesSlide+xml"/>
  <Override PartName="/ppt/slides/slide12.xml" ContentType="application/vnd.openxmlformats-officedocument.presentationml.slide+xml"/>
  <Override PartName="/ppt/slides/slide30.xml" ContentType="application/vnd.openxmlformats-officedocument.presentationml.slide+xml"/>
  <Override PartName="/ppt/notesSlides/notesSlide14.xml" ContentType="application/vnd.openxmlformats-officedocument.presentationml.notesSlide+xml"/>
  <Override PartName="/ppt/notesSlides/notesSlide32.xml" ContentType="application/vnd.openxmlformats-officedocument.presentationml.notesSlide+xml"/>
  <Override PartName="/ppt/notesSlides/notesSlide61.xml" ContentType="application/vnd.openxmlformats-officedocument.presentationml.notesSlide+xml"/>
  <Override PartName="/ppt/notesSlides/notesSlide9.xml" ContentType="application/vnd.openxmlformats-officedocument.presentationml.notesSlide+xml"/>
  <Override PartName="/ppt/notesSlides/notesSlide21.xml" ContentType="application/vnd.openxmlformats-officedocument.presentationml.notesSlide+xml"/>
  <Override PartName="/ppt/notesSlides/notesSlide50.xml" ContentType="application/vnd.openxmlformats-officedocument.presentationml.notesSlide+xml"/>
  <Override PartName="/ppt/slides/slide79.xml" ContentType="application/vnd.openxmlformats-officedocument.presentationml.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68.xml" ContentType="application/vnd.openxmlformats-officedocument.presentationml.slide+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Masters/slideMaster2.xml" ContentType="application/vnd.openxmlformats-officedocument.presentationml.slideMaster+xml"/>
  <Override PartName="/ppt/slides/slide28.xml" ContentType="application/vnd.openxmlformats-officedocument.presentationml.slide+xml"/>
  <Override PartName="/ppt/slides/slide39.xml" ContentType="application/vnd.openxmlformats-officedocument.presentationml.slide+xml"/>
  <Override PartName="/ppt/slides/slide57.xml" ContentType="application/vnd.openxmlformats-officedocument.presentationml.slide+xml"/>
  <Override PartName="/ppt/slides/slide75.xml" ContentType="application/vnd.openxmlformats-officedocument.presentationml.slide+xml"/>
  <Override PartName="/ppt/slides/slide86.xml" ContentType="application/vnd.openxmlformats-officedocument.presentationml.slide+xml"/>
  <Override PartName="/ppt/theme/theme4.xml" ContentType="application/vnd.openxmlformats-officedocument.theme+xml"/>
  <Override PartName="/ppt/notesSlides/notesSlide1.xml" ContentType="application/vnd.openxmlformats-officedocument.presentationml.notesSlide+xml"/>
  <Override PartName="/ppt/notesSlides/notesSlide59.xml" ContentType="application/vnd.openxmlformats-officedocument.presentationml.notesSlide+xml"/>
  <Override PartName="/ppt/notesSlides/notesSlide88.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46.xml" ContentType="application/vnd.openxmlformats-officedocument.presentationml.slide+xml"/>
  <Override PartName="/ppt/slides/slide64.xml" ContentType="application/vnd.openxmlformats-officedocument.presentationml.slide+xml"/>
  <Override PartName="/ppt/slides/slide93.xml" ContentType="application/vnd.openxmlformats-officedocument.presentationml.slide+xml"/>
  <Override PartName="/ppt/slideLayouts/slideLayout5.xml" ContentType="application/vnd.openxmlformats-officedocument.presentationml.slideLayout+xml"/>
  <Override PartName="/ppt/notesSlides/notesSlide19.xml" ContentType="application/vnd.openxmlformats-officedocument.presentationml.notesSlide+xml"/>
  <Override PartName="/ppt/notesSlides/notesSlide48.xml" ContentType="application/vnd.openxmlformats-officedocument.presentationml.notesSlide+xml"/>
  <Override PartName="/ppt/notesSlides/notesSlide66.xml" ContentType="application/vnd.openxmlformats-officedocument.presentationml.notesSlide+xml"/>
  <Override PartName="/ppt/notesSlides/notesSlide77.xml" ContentType="application/vnd.openxmlformats-officedocument.presentationml.notesSlide+xml"/>
  <Override PartName="/ppt/slides/slide24.xml" ContentType="application/vnd.openxmlformats-officedocument.presentationml.slide+xml"/>
  <Override PartName="/ppt/slides/slide35.xml" ContentType="application/vnd.openxmlformats-officedocument.presentationml.slide+xml"/>
  <Override PartName="/ppt/slides/slide53.xml" ContentType="application/vnd.openxmlformats-officedocument.presentationml.slide+xml"/>
  <Override PartName="/ppt/slides/slide71.xml" ContentType="application/vnd.openxmlformats-officedocument.presentationml.slide+xml"/>
  <Override PartName="/ppt/slides/slide82.xml" ContentType="application/vnd.openxmlformats-officedocument.presentationml.slide+xml"/>
  <Default Extension="jpeg" ContentType="image/jpeg"/>
  <Override PartName="/ppt/notesSlides/notesSlide37.xml" ContentType="application/vnd.openxmlformats-officedocument.presentationml.notesSlide+xml"/>
  <Override PartName="/ppt/notesSlides/notesSlide55.xml" ContentType="application/vnd.openxmlformats-officedocument.presentationml.notesSlide+xml"/>
  <Override PartName="/ppt/notesSlides/notesSlide84.xml" ContentType="application/vnd.openxmlformats-officedocument.presentationml.notesSlide+xml"/>
  <Override PartName="/ppt/slides/slide13.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6.xml" ContentType="application/vnd.openxmlformats-officedocument.presentationml.notesSlide+xml"/>
  <Override PartName="/ppt/notesSlides/notesSlide44.xml" ContentType="application/vnd.openxmlformats-officedocument.presentationml.notesSlide+xml"/>
  <Override PartName="/ppt/notesSlides/notesSlide62.xml" ContentType="application/vnd.openxmlformats-officedocument.presentationml.notesSlide+xml"/>
  <Override PartName="/ppt/notesSlides/notesSlide73.xml" ContentType="application/vnd.openxmlformats-officedocument.presentationml.notesSlide+xml"/>
  <Override PartName="/ppt/notesSlides/notesSlide91.xml" ContentType="application/vnd.openxmlformats-officedocument.presentationml.notesSlide+xml"/>
  <Override PartName="/ppt/slides/slide20.xml" ContentType="application/vnd.openxmlformats-officedocument.presentationml.slide+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notesSlides/notesSlide51.xml" ContentType="application/vnd.openxmlformats-officedocument.presentationml.notesSlide+xml"/>
  <Override PartName="/ppt/notesSlides/notesSlide80.xml" ContentType="application/vnd.openxmlformats-officedocument.presentationml.notesSlide+xml"/>
  <Override PartName="/ppt/notesSlides/notesSlide11.xml" ContentType="application/vnd.openxmlformats-officedocument.presentationml.notesSlide+xml"/>
  <Override PartName="/ppt/notesSlides/notesSlide40.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slides/slide69.xml" ContentType="application/vnd.openxmlformats-officedocument.presentationml.slide+xml"/>
  <Override PartName="/ppt/slides/slide87.xml" ContentType="application/vnd.openxmlformats-officedocument.presentationml.slide+xml"/>
  <Override PartName="/ppt/notesSlides/notesSlide89.xml" ContentType="application/vnd.openxmlformats-officedocument.presentationml.notesSlide+xml"/>
  <Override PartName="/ppt/slides/slide29.xml" ContentType="application/vnd.openxmlformats-officedocument.presentationml.slide+xml"/>
  <Override PartName="/ppt/slides/slide76.xml" ContentType="application/vnd.openxmlformats-officedocument.presentationml.slide+xml"/>
  <Override PartName="/ppt/notesSlides/notesSlide78.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Layouts/slideLayout6.xml" ContentType="application/vnd.openxmlformats-officedocument.presentationml.slideLayout+xml"/>
  <Override PartName="/ppt/notesSlides/notesSlide67.xml" ContentType="application/vnd.openxmlformats-officedocument.presentationml.notesSlide+xml"/>
  <Override PartName="/ppt/slides/slide43.xml" ContentType="application/vnd.openxmlformats-officedocument.presentationml.slide+xml"/>
  <Override PartName="/ppt/slides/slide90.xml" ContentType="application/vnd.openxmlformats-officedocument.presentationml.slide+xml"/>
  <Override PartName="/ppt/theme/theme1.xml" ContentType="application/vnd.openxmlformats-officedocument.theme+xml"/>
  <Override PartName="/ppt/notesSlides/notesSlide45.xml" ContentType="application/vnd.openxmlformats-officedocument.presentationml.notesSlide+xml"/>
  <Override PartName="/ppt/notesSlides/notesSlide56.xml" ContentType="application/vnd.openxmlformats-officedocument.presentationml.notesSlide+xml"/>
  <Override PartName="/ppt/notesSlides/notesSlide92.xml" ContentType="application/vnd.openxmlformats-officedocument.presentationml.notesSlide+xml"/>
  <Override PartName="/ppt/slides/slide32.xml" ContentType="application/vnd.openxmlformats-officedocument.presentationml.slide+xml"/>
  <Override PartName="/ppt/notesSlides/notesSlide34.xml" ContentType="application/vnd.openxmlformats-officedocument.presentationml.notesSlide+xml"/>
  <Override PartName="/ppt/notesSlides/notesSlide81.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notesSlides/notesSlide23.xml" ContentType="application/vnd.openxmlformats-officedocument.presentationml.notesSlide+xml"/>
  <Override PartName="/ppt/notesSlides/notesSlide70.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9" r:id="rId1"/>
    <p:sldMasterId id="2147483669" r:id="rId2"/>
  </p:sldMasterIdLst>
  <p:notesMasterIdLst>
    <p:notesMasterId r:id="rId98"/>
  </p:notesMasterIdLst>
  <p:handoutMasterIdLst>
    <p:handoutMasterId r:id="rId99"/>
  </p:handoutMasterIdLst>
  <p:sldIdLst>
    <p:sldId id="256" r:id="rId3"/>
    <p:sldId id="339" r:id="rId4"/>
    <p:sldId id="361" r:id="rId5"/>
    <p:sldId id="322" r:id="rId6"/>
    <p:sldId id="358" r:id="rId7"/>
    <p:sldId id="359" r:id="rId8"/>
    <p:sldId id="360" r:id="rId9"/>
    <p:sldId id="482" r:id="rId10"/>
    <p:sldId id="483" r:id="rId11"/>
    <p:sldId id="484" r:id="rId12"/>
    <p:sldId id="504" r:id="rId13"/>
    <p:sldId id="324" r:id="rId14"/>
    <p:sldId id="363" r:id="rId15"/>
    <p:sldId id="276" r:id="rId16"/>
    <p:sldId id="325" r:id="rId17"/>
    <p:sldId id="277" r:id="rId18"/>
    <p:sldId id="323" r:id="rId19"/>
    <p:sldId id="364" r:id="rId20"/>
    <p:sldId id="257" r:id="rId21"/>
    <p:sldId id="367" r:id="rId22"/>
    <p:sldId id="368" r:id="rId23"/>
    <p:sldId id="485" r:id="rId24"/>
    <p:sldId id="486" r:id="rId25"/>
    <p:sldId id="369" r:id="rId26"/>
    <p:sldId id="370" r:id="rId27"/>
    <p:sldId id="371" r:id="rId28"/>
    <p:sldId id="343" r:id="rId29"/>
    <p:sldId id="261" r:id="rId30"/>
    <p:sldId id="373" r:id="rId31"/>
    <p:sldId id="488" r:id="rId32"/>
    <p:sldId id="609" r:id="rId33"/>
    <p:sldId id="610" r:id="rId34"/>
    <p:sldId id="611" r:id="rId35"/>
    <p:sldId id="512" r:id="rId36"/>
    <p:sldId id="262" r:id="rId37"/>
    <p:sldId id="374" r:id="rId38"/>
    <p:sldId id="308" r:id="rId39"/>
    <p:sldId id="353" r:id="rId40"/>
    <p:sldId id="286" r:id="rId41"/>
    <p:sldId id="287" r:id="rId42"/>
    <p:sldId id="477" r:id="rId43"/>
    <p:sldId id="478" r:id="rId44"/>
    <p:sldId id="288" r:id="rId45"/>
    <p:sldId id="329" r:id="rId46"/>
    <p:sldId id="327" r:id="rId47"/>
    <p:sldId id="476" r:id="rId48"/>
    <p:sldId id="326" r:id="rId49"/>
    <p:sldId id="475" r:id="rId50"/>
    <p:sldId id="345" r:id="rId51"/>
    <p:sldId id="290" r:id="rId52"/>
    <p:sldId id="346" r:id="rId53"/>
    <p:sldId id="377" r:id="rId54"/>
    <p:sldId id="378" r:id="rId55"/>
    <p:sldId id="355" r:id="rId56"/>
    <p:sldId id="379" r:id="rId57"/>
    <p:sldId id="356" r:id="rId58"/>
    <p:sldId id="272" r:id="rId59"/>
    <p:sldId id="291" r:id="rId60"/>
    <p:sldId id="330" r:id="rId61"/>
    <p:sldId id="380" r:id="rId62"/>
    <p:sldId id="386" r:id="rId63"/>
    <p:sldId id="317" r:id="rId64"/>
    <p:sldId id="318" r:id="rId65"/>
    <p:sldId id="425" r:id="rId66"/>
    <p:sldId id="393" r:id="rId67"/>
    <p:sldId id="394" r:id="rId68"/>
    <p:sldId id="396" r:id="rId69"/>
    <p:sldId id="397" r:id="rId70"/>
    <p:sldId id="400" r:id="rId71"/>
    <p:sldId id="401" r:id="rId72"/>
    <p:sldId id="398" r:id="rId73"/>
    <p:sldId id="565" r:id="rId74"/>
    <p:sldId id="430" r:id="rId75"/>
    <p:sldId id="431" r:id="rId76"/>
    <p:sldId id="579" r:id="rId77"/>
    <p:sldId id="578" r:id="rId78"/>
    <p:sldId id="577" r:id="rId79"/>
    <p:sldId id="580" r:id="rId80"/>
    <p:sldId id="581" r:id="rId81"/>
    <p:sldId id="583" r:id="rId82"/>
    <p:sldId id="584" r:id="rId83"/>
    <p:sldId id="588" r:id="rId84"/>
    <p:sldId id="587" r:id="rId85"/>
    <p:sldId id="586" r:id="rId86"/>
    <p:sldId id="536" r:id="rId87"/>
    <p:sldId id="537" r:id="rId88"/>
    <p:sldId id="544" r:id="rId89"/>
    <p:sldId id="543" r:id="rId90"/>
    <p:sldId id="542" r:id="rId91"/>
    <p:sldId id="541" r:id="rId92"/>
    <p:sldId id="540" r:id="rId93"/>
    <p:sldId id="539" r:id="rId94"/>
    <p:sldId id="545" r:id="rId95"/>
    <p:sldId id="546" r:id="rId96"/>
    <p:sldId id="557" r:id="rId97"/>
  </p:sldIdLst>
  <p:sldSz cx="9144000" cy="6858000" type="letter"/>
  <p:notesSz cx="7315200" cy="9601200"/>
  <p:defaultTextStyle>
    <a:defPPr>
      <a:defRPr lang="en-US"/>
    </a:defPPr>
    <a:lvl1pPr algn="ctr" rtl="0" fontAlgn="base">
      <a:spcBef>
        <a:spcPct val="0"/>
      </a:spcBef>
      <a:spcAft>
        <a:spcPct val="0"/>
      </a:spcAft>
      <a:defRPr kern="1200">
        <a:solidFill>
          <a:schemeClr val="tx1"/>
        </a:solidFill>
        <a:latin typeface="Arial" charset="0"/>
        <a:ea typeface="ＭＳ Ｐゴシック" charset="-128"/>
        <a:cs typeface="+mn-cs"/>
      </a:defRPr>
    </a:lvl1pPr>
    <a:lvl2pPr marL="457200" algn="ctr" rtl="0" fontAlgn="base">
      <a:spcBef>
        <a:spcPct val="0"/>
      </a:spcBef>
      <a:spcAft>
        <a:spcPct val="0"/>
      </a:spcAft>
      <a:defRPr kern="1200">
        <a:solidFill>
          <a:schemeClr val="tx1"/>
        </a:solidFill>
        <a:latin typeface="Arial" charset="0"/>
        <a:ea typeface="ＭＳ Ｐゴシック" charset="-128"/>
        <a:cs typeface="+mn-cs"/>
      </a:defRPr>
    </a:lvl2pPr>
    <a:lvl3pPr marL="914400" algn="ctr" rtl="0" fontAlgn="base">
      <a:spcBef>
        <a:spcPct val="0"/>
      </a:spcBef>
      <a:spcAft>
        <a:spcPct val="0"/>
      </a:spcAft>
      <a:defRPr kern="1200">
        <a:solidFill>
          <a:schemeClr val="tx1"/>
        </a:solidFill>
        <a:latin typeface="Arial" charset="0"/>
        <a:ea typeface="ＭＳ Ｐゴシック" charset="-128"/>
        <a:cs typeface="+mn-cs"/>
      </a:defRPr>
    </a:lvl3pPr>
    <a:lvl4pPr marL="1371600" algn="ctr" rtl="0" fontAlgn="base">
      <a:spcBef>
        <a:spcPct val="0"/>
      </a:spcBef>
      <a:spcAft>
        <a:spcPct val="0"/>
      </a:spcAft>
      <a:defRPr kern="1200">
        <a:solidFill>
          <a:schemeClr val="tx1"/>
        </a:solidFill>
        <a:latin typeface="Arial" charset="0"/>
        <a:ea typeface="ＭＳ Ｐゴシック" charset="-128"/>
        <a:cs typeface="+mn-cs"/>
      </a:defRPr>
    </a:lvl4pPr>
    <a:lvl5pPr marL="1828800" algn="ctr" rtl="0" fontAlgn="base">
      <a:spcBef>
        <a:spcPct val="0"/>
      </a:spcBef>
      <a:spcAft>
        <a:spcPct val="0"/>
      </a:spcAft>
      <a:defRPr kern="1200">
        <a:solidFill>
          <a:schemeClr val="tx1"/>
        </a:solidFill>
        <a:latin typeface="Arial" charset="0"/>
        <a:ea typeface="ＭＳ Ｐゴシック" charset="-128"/>
        <a:cs typeface="+mn-cs"/>
      </a:defRPr>
    </a:lvl5pPr>
    <a:lvl6pPr marL="2286000" algn="l" defTabSz="914400" rtl="0" eaLnBrk="1" latinLnBrk="0" hangingPunct="1">
      <a:defRPr kern="1200">
        <a:solidFill>
          <a:schemeClr val="tx1"/>
        </a:solidFill>
        <a:latin typeface="Arial" charset="0"/>
        <a:ea typeface="ＭＳ Ｐゴシック" charset="-128"/>
        <a:cs typeface="+mn-cs"/>
      </a:defRPr>
    </a:lvl6pPr>
    <a:lvl7pPr marL="2743200" algn="l" defTabSz="914400" rtl="0" eaLnBrk="1" latinLnBrk="0" hangingPunct="1">
      <a:defRPr kern="1200">
        <a:solidFill>
          <a:schemeClr val="tx1"/>
        </a:solidFill>
        <a:latin typeface="Arial" charset="0"/>
        <a:ea typeface="ＭＳ Ｐゴシック" charset="-128"/>
        <a:cs typeface="+mn-cs"/>
      </a:defRPr>
    </a:lvl7pPr>
    <a:lvl8pPr marL="3200400" algn="l" defTabSz="914400" rtl="0" eaLnBrk="1" latinLnBrk="0" hangingPunct="1">
      <a:defRPr kern="1200">
        <a:solidFill>
          <a:schemeClr val="tx1"/>
        </a:solidFill>
        <a:latin typeface="Arial" charset="0"/>
        <a:ea typeface="ＭＳ Ｐゴシック" charset="-128"/>
        <a:cs typeface="+mn-cs"/>
      </a:defRPr>
    </a:lvl8pPr>
    <a:lvl9pPr marL="3657600" algn="l" defTabSz="914400" rtl="0" eaLnBrk="1" latinLnBrk="0" hangingPunct="1">
      <a:defRPr kern="1200">
        <a:solidFill>
          <a:schemeClr val="tx1"/>
        </a:solidFill>
        <a:latin typeface="Arial" charset="0"/>
        <a:ea typeface="ＭＳ Ｐゴシック" charset="-128"/>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59951" autoAdjust="0"/>
  </p:normalViewPr>
  <p:slideViewPr>
    <p:cSldViewPr>
      <p:cViewPr varScale="1">
        <p:scale>
          <a:sx n="51" d="100"/>
          <a:sy n="51" d="100"/>
        </p:scale>
        <p:origin x="-2366" y="-86"/>
      </p:cViewPr>
      <p:guideLst>
        <p:guide orient="horz" pos="2160"/>
        <p:guide pos="2880"/>
      </p:guideLst>
    </p:cSldViewPr>
  </p:slideViewPr>
  <p:outlineViewPr>
    <p:cViewPr>
      <p:scale>
        <a:sx n="33" d="100"/>
        <a:sy n="33" d="100"/>
      </p:scale>
      <p:origin x="0" y="0"/>
    </p:cViewPr>
    <p:sldLst>
      <p:sld r:id="rId1" collapse="1"/>
    </p:sldLst>
  </p:outlineViewPr>
  <p:notesTextViewPr>
    <p:cViewPr>
      <p:scale>
        <a:sx n="100" d="100"/>
        <a:sy n="100" d="100"/>
      </p:scale>
      <p:origin x="0" y="0"/>
    </p:cViewPr>
  </p:notesTextViewPr>
  <p:sorterViewPr>
    <p:cViewPr>
      <p:scale>
        <a:sx n="100" d="100"/>
        <a:sy n="100" d="100"/>
      </p:scale>
      <p:origin x="0" y="24562"/>
    </p:cViewPr>
  </p:sorterViewPr>
  <p:notesViewPr>
    <p:cSldViewPr>
      <p:cViewPr varScale="1">
        <p:scale>
          <a:sx n="63" d="100"/>
          <a:sy n="63" d="100"/>
        </p:scale>
        <p:origin x="-3101" y="-77"/>
      </p:cViewPr>
      <p:guideLst>
        <p:guide orient="horz" pos="3024"/>
        <p:guide pos="2304"/>
      </p:guideLst>
    </p:cSldViewPr>
  </p:notesViewPr>
  <p:gridSpacing cx="78028800" cy="78028800"/>
</p:viewPr>
</file>

<file path=ppt/_rels/presentation.xml.rels><?xml version="1.0" encoding="UTF-8" standalone="yes"?>
<Relationships xmlns="http://schemas.openxmlformats.org/package/2006/relationships"><Relationship Id="rId26" Type="http://schemas.openxmlformats.org/officeDocument/2006/relationships/slide" Target="slides/slide24.xml"/><Relationship Id="rId21" Type="http://schemas.openxmlformats.org/officeDocument/2006/relationships/slide" Target="slides/slide19.xml"/><Relationship Id="rId42" Type="http://schemas.openxmlformats.org/officeDocument/2006/relationships/slide" Target="slides/slide40.xml"/><Relationship Id="rId47" Type="http://schemas.openxmlformats.org/officeDocument/2006/relationships/slide" Target="slides/slide45.xml"/><Relationship Id="rId63" Type="http://schemas.openxmlformats.org/officeDocument/2006/relationships/slide" Target="slides/slide61.xml"/><Relationship Id="rId68" Type="http://schemas.openxmlformats.org/officeDocument/2006/relationships/slide" Target="slides/slide66.xml"/><Relationship Id="rId84" Type="http://schemas.openxmlformats.org/officeDocument/2006/relationships/slide" Target="slides/slide82.xml"/><Relationship Id="rId89" Type="http://schemas.openxmlformats.org/officeDocument/2006/relationships/slide" Target="slides/slide87.xml"/><Relationship Id="rId7" Type="http://schemas.openxmlformats.org/officeDocument/2006/relationships/slide" Target="slides/slide5.xml"/><Relationship Id="rId71" Type="http://schemas.openxmlformats.org/officeDocument/2006/relationships/slide" Target="slides/slide69.xml"/><Relationship Id="rId92" Type="http://schemas.openxmlformats.org/officeDocument/2006/relationships/slide" Target="slides/slide90.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slide" Target="slides/slide56.xml"/><Relationship Id="rId66" Type="http://schemas.openxmlformats.org/officeDocument/2006/relationships/slide" Target="slides/slide64.xml"/><Relationship Id="rId74" Type="http://schemas.openxmlformats.org/officeDocument/2006/relationships/slide" Target="slides/slide72.xml"/><Relationship Id="rId79" Type="http://schemas.openxmlformats.org/officeDocument/2006/relationships/slide" Target="slides/slide77.xml"/><Relationship Id="rId87" Type="http://schemas.openxmlformats.org/officeDocument/2006/relationships/slide" Target="slides/slide85.xml"/><Relationship Id="rId102" Type="http://schemas.openxmlformats.org/officeDocument/2006/relationships/theme" Target="theme/theme1.xml"/><Relationship Id="rId5" Type="http://schemas.openxmlformats.org/officeDocument/2006/relationships/slide" Target="slides/slide3.xml"/><Relationship Id="rId61" Type="http://schemas.openxmlformats.org/officeDocument/2006/relationships/slide" Target="slides/slide59.xml"/><Relationship Id="rId82" Type="http://schemas.openxmlformats.org/officeDocument/2006/relationships/slide" Target="slides/slide80.xml"/><Relationship Id="rId90" Type="http://schemas.openxmlformats.org/officeDocument/2006/relationships/slide" Target="slides/slide88.xml"/><Relationship Id="rId95" Type="http://schemas.openxmlformats.org/officeDocument/2006/relationships/slide" Target="slides/slide93.xml"/><Relationship Id="rId19" Type="http://schemas.openxmlformats.org/officeDocument/2006/relationships/slide" Target="slides/slide1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slide" Target="slides/slide62.xml"/><Relationship Id="rId69" Type="http://schemas.openxmlformats.org/officeDocument/2006/relationships/slide" Target="slides/slide67.xml"/><Relationship Id="rId77" Type="http://schemas.openxmlformats.org/officeDocument/2006/relationships/slide" Target="slides/slide75.xml"/><Relationship Id="rId100" Type="http://schemas.openxmlformats.org/officeDocument/2006/relationships/presProps" Target="presProps.xml"/><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slide" Target="slides/slide70.xml"/><Relationship Id="rId80" Type="http://schemas.openxmlformats.org/officeDocument/2006/relationships/slide" Target="slides/slide78.xml"/><Relationship Id="rId85" Type="http://schemas.openxmlformats.org/officeDocument/2006/relationships/slide" Target="slides/slide83.xml"/><Relationship Id="rId93" Type="http://schemas.openxmlformats.org/officeDocument/2006/relationships/slide" Target="slides/slide91.xml"/><Relationship Id="rId98" Type="http://schemas.openxmlformats.org/officeDocument/2006/relationships/notesMaster" Target="notesMasters/notesMaster1.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slide" Target="slides/slide65.xml"/><Relationship Id="rId103" Type="http://schemas.openxmlformats.org/officeDocument/2006/relationships/tableStyles" Target="tableStyles.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 Id="rId70" Type="http://schemas.openxmlformats.org/officeDocument/2006/relationships/slide" Target="slides/slide68.xml"/><Relationship Id="rId75" Type="http://schemas.openxmlformats.org/officeDocument/2006/relationships/slide" Target="slides/slide73.xml"/><Relationship Id="rId83" Type="http://schemas.openxmlformats.org/officeDocument/2006/relationships/slide" Target="slides/slide81.xml"/><Relationship Id="rId88" Type="http://schemas.openxmlformats.org/officeDocument/2006/relationships/slide" Target="slides/slide86.xml"/><Relationship Id="rId91" Type="http://schemas.openxmlformats.org/officeDocument/2006/relationships/slide" Target="slides/slide89.xml"/><Relationship Id="rId96" Type="http://schemas.openxmlformats.org/officeDocument/2006/relationships/slide" Target="slides/slide94.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slide" Target="slides/slide63.xml"/><Relationship Id="rId73" Type="http://schemas.openxmlformats.org/officeDocument/2006/relationships/slide" Target="slides/slide71.xml"/><Relationship Id="rId78" Type="http://schemas.openxmlformats.org/officeDocument/2006/relationships/slide" Target="slides/slide76.xml"/><Relationship Id="rId81" Type="http://schemas.openxmlformats.org/officeDocument/2006/relationships/slide" Target="slides/slide79.xml"/><Relationship Id="rId86" Type="http://schemas.openxmlformats.org/officeDocument/2006/relationships/slide" Target="slides/slide84.xml"/><Relationship Id="rId94" Type="http://schemas.openxmlformats.org/officeDocument/2006/relationships/slide" Target="slides/slide92.xml"/><Relationship Id="rId99" Type="http://schemas.openxmlformats.org/officeDocument/2006/relationships/handoutMaster" Target="handoutMasters/handoutMaster1.xml"/><Relationship Id="rId101"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3" Type="http://schemas.openxmlformats.org/officeDocument/2006/relationships/slide" Target="slides/slide11.xml"/><Relationship Id="rId18" Type="http://schemas.openxmlformats.org/officeDocument/2006/relationships/slide" Target="slides/slide16.xml"/><Relationship Id="rId39" Type="http://schemas.openxmlformats.org/officeDocument/2006/relationships/slide" Target="slides/slide37.xml"/><Relationship Id="rId34" Type="http://schemas.openxmlformats.org/officeDocument/2006/relationships/slide" Target="slides/slide32.xml"/><Relationship Id="rId50" Type="http://schemas.openxmlformats.org/officeDocument/2006/relationships/slide" Target="slides/slide48.xml"/><Relationship Id="rId55" Type="http://schemas.openxmlformats.org/officeDocument/2006/relationships/slide" Target="slides/slide53.xml"/><Relationship Id="rId76" Type="http://schemas.openxmlformats.org/officeDocument/2006/relationships/slide" Target="slides/slide74.xml"/><Relationship Id="rId97" Type="http://schemas.openxmlformats.org/officeDocument/2006/relationships/slide" Target="slides/slide95.xml"/></Relationships>
</file>

<file path=ppt/_rels/viewProps.xml.rels><?xml version="1.0" encoding="UTF-8" standalone="yes"?>
<Relationships xmlns="http://schemas.openxmlformats.org/package/2006/relationships"><Relationship Id="rId1" Type="http://schemas.openxmlformats.org/officeDocument/2006/relationships/slide" Target="slides/slide17.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5.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4.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4997" name="Rectangle 5"/>
          <p:cNvSpPr>
            <a:spLocks noGrp="1" noChangeArrowheads="1"/>
          </p:cNvSpPr>
          <p:nvPr>
            <p:ph type="sldNum" sz="quarter" idx="3"/>
          </p:nvPr>
        </p:nvSpPr>
        <p:spPr bwMode="auto">
          <a:xfrm>
            <a:off x="4143375" y="9120188"/>
            <a:ext cx="3170238" cy="479425"/>
          </a:xfrm>
          <a:prstGeom prst="rect">
            <a:avLst/>
          </a:prstGeom>
          <a:noFill/>
          <a:ln w="9525">
            <a:noFill/>
            <a:miter lim="800000"/>
            <a:headEnd/>
            <a:tailEnd/>
          </a:ln>
          <a:effectLst/>
        </p:spPr>
        <p:txBody>
          <a:bodyPr vert="horz" wrap="square" lIns="96620" tIns="48311" rIns="96620" bIns="48311" numCol="1" anchor="b" anchorCtr="0" compatLnSpc="1">
            <a:prstTxWarp prst="textNoShape">
              <a:avLst/>
            </a:prstTxWarp>
          </a:bodyPr>
          <a:lstStyle>
            <a:lvl1pPr algn="r" defTabSz="966788">
              <a:defRPr sz="1300"/>
            </a:lvl1pPr>
          </a:lstStyle>
          <a:p>
            <a:fld id="{1C07F70E-AB42-4BE8-93AE-F8D0C6747B29}" type="slidenum">
              <a:rPr lang="en-US"/>
              <a:pPr/>
              <a:t>‹#›</a:t>
            </a:fld>
            <a:endParaRPr lang="en-US"/>
          </a:p>
        </p:txBody>
      </p:sp>
      <p:sp>
        <p:nvSpPr>
          <p:cNvPr id="7" name="Footer Placeholder 6"/>
          <p:cNvSpPr>
            <a:spLocks noGrp="1"/>
          </p:cNvSpPr>
          <p:nvPr>
            <p:ph type="ftr" sz="quarter" idx="2"/>
          </p:nvPr>
        </p:nvSpPr>
        <p:spPr>
          <a:xfrm>
            <a:off x="0" y="9120188"/>
            <a:ext cx="3170238" cy="479425"/>
          </a:xfrm>
          <a:prstGeom prst="rect">
            <a:avLst/>
          </a:prstGeom>
        </p:spPr>
        <p:txBody>
          <a:bodyPr vert="horz" lIns="91440" tIns="45720" rIns="91440" bIns="45720" rtlCol="0" anchor="b"/>
          <a:lstStyle>
            <a:lvl1pPr algn="l">
              <a:defRPr sz="1200"/>
            </a:lvl1pPr>
          </a:lstStyle>
          <a:p>
            <a:endParaRPr lang="en-US"/>
          </a:p>
        </p:txBody>
      </p:sp>
      <p:sp>
        <p:nvSpPr>
          <p:cNvPr id="8" name="Header Placeholder 7"/>
          <p:cNvSpPr>
            <a:spLocks noGrp="1"/>
          </p:cNvSpPr>
          <p:nvPr>
            <p:ph type="hdr" sz="quarter"/>
          </p:nvPr>
        </p:nvSpPr>
        <p:spPr>
          <a:xfrm>
            <a:off x="0" y="0"/>
            <a:ext cx="3170238" cy="479425"/>
          </a:xfrm>
          <a:prstGeom prst="rect">
            <a:avLst/>
          </a:prstGeom>
        </p:spPr>
        <p:txBody>
          <a:bodyPr vert="horz" lIns="91440" tIns="45720" rIns="91440" bIns="45720" rtlCol="0"/>
          <a:lstStyle>
            <a:lvl1pPr algn="l">
              <a:defRPr sz="1200"/>
            </a:lvl1pPr>
          </a:lstStyle>
          <a:p>
            <a:endParaRPr lang="en-US"/>
          </a:p>
        </p:txBody>
      </p:sp>
      <p:sp>
        <p:nvSpPr>
          <p:cNvPr id="9" name="Date Placeholder 8"/>
          <p:cNvSpPr>
            <a:spLocks noGrp="1"/>
          </p:cNvSpPr>
          <p:nvPr>
            <p:ph type="dt" sz="quarter" idx="1"/>
          </p:nvPr>
        </p:nvSpPr>
        <p:spPr>
          <a:xfrm>
            <a:off x="4143375" y="0"/>
            <a:ext cx="3170238" cy="479425"/>
          </a:xfrm>
          <a:prstGeom prst="rect">
            <a:avLst/>
          </a:prstGeom>
        </p:spPr>
        <p:txBody>
          <a:bodyPr vert="horz" lIns="91440" tIns="45720" rIns="91440" bIns="45720" rtlCol="0"/>
          <a:lstStyle>
            <a:lvl1pPr algn="r">
              <a:defRPr sz="1200"/>
            </a:lvl1pPr>
          </a:lstStyle>
          <a:p>
            <a:fld id="{119E9C20-578D-4186-845E-F223D071E244}" type="datetimeFigureOut">
              <a:rPr lang="en-US" smtClean="0"/>
              <a:pPr/>
              <a:t>2/13/2012</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2" name="Slide Image Placeholder 11"/>
          <p:cNvSpPr>
            <a:spLocks noGrp="1" noRot="1" noChangeAspect="1"/>
          </p:cNvSpPr>
          <p:nvPr>
            <p:ph type="sldImg" idx="2"/>
          </p:nvPr>
        </p:nvSpPr>
        <p:spPr>
          <a:xfrm>
            <a:off x="1257300" y="720725"/>
            <a:ext cx="4800600" cy="3600450"/>
          </a:xfrm>
          <a:prstGeom prst="rect">
            <a:avLst/>
          </a:prstGeom>
          <a:noFill/>
          <a:ln w="12700">
            <a:solidFill>
              <a:prstClr val="black"/>
            </a:solidFill>
          </a:ln>
        </p:spPr>
        <p:txBody>
          <a:bodyPr vert="horz" lIns="91440" tIns="45720" rIns="91440" bIns="45720" rtlCol="0" anchor="ctr"/>
          <a:lstStyle/>
          <a:p>
            <a:endParaRPr lang="en-US"/>
          </a:p>
        </p:txBody>
      </p:sp>
      <p:sp>
        <p:nvSpPr>
          <p:cNvPr id="15" name="Notes Placeholder 14"/>
          <p:cNvSpPr>
            <a:spLocks noGrp="1"/>
          </p:cNvSpPr>
          <p:nvPr>
            <p:ph type="body" sz="quarter" idx="3"/>
          </p:nvPr>
        </p:nvSpPr>
        <p:spPr>
          <a:xfrm>
            <a:off x="731838" y="4560888"/>
            <a:ext cx="5851525" cy="4319587"/>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7" name="Footer Placeholder 16"/>
          <p:cNvSpPr>
            <a:spLocks noGrp="1"/>
          </p:cNvSpPr>
          <p:nvPr>
            <p:ph type="ftr" sz="quarter" idx="4"/>
          </p:nvPr>
        </p:nvSpPr>
        <p:spPr>
          <a:xfrm>
            <a:off x="0" y="9120188"/>
            <a:ext cx="3170238" cy="479425"/>
          </a:xfrm>
          <a:prstGeom prst="rect">
            <a:avLst/>
          </a:prstGeom>
        </p:spPr>
        <p:txBody>
          <a:bodyPr vert="horz" lIns="91440" tIns="45720" rIns="91440" bIns="45720" rtlCol="0" anchor="b"/>
          <a:lstStyle>
            <a:lvl1pPr algn="l">
              <a:defRPr sz="1200"/>
            </a:lvl1pPr>
          </a:lstStyle>
          <a:p>
            <a:r>
              <a:rPr lang="en-US" dirty="0" smtClean="0"/>
              <a:t> </a:t>
            </a:r>
            <a:endParaRPr lang="en-US" dirty="0"/>
          </a:p>
        </p:txBody>
      </p:sp>
      <p:sp>
        <p:nvSpPr>
          <p:cNvPr id="18" name="Header Placeholder 17"/>
          <p:cNvSpPr>
            <a:spLocks noGrp="1"/>
          </p:cNvSpPr>
          <p:nvPr>
            <p:ph type="hdr" sz="quarter"/>
          </p:nvPr>
        </p:nvSpPr>
        <p:spPr>
          <a:xfrm>
            <a:off x="0" y="0"/>
            <a:ext cx="3170238" cy="479425"/>
          </a:xfrm>
          <a:prstGeom prst="rect">
            <a:avLst/>
          </a:prstGeom>
        </p:spPr>
        <p:txBody>
          <a:bodyPr vert="horz" lIns="91440" tIns="45720" rIns="91440" bIns="45720" rtlCol="0"/>
          <a:lstStyle>
            <a:lvl1pPr algn="l">
              <a:defRPr sz="1200"/>
            </a:lvl1pPr>
          </a:lstStyle>
          <a:p>
            <a:r>
              <a:rPr lang="en-US" dirty="0" smtClean="0"/>
              <a:t>   </a:t>
            </a:r>
            <a:endParaRPr lang="en-US" dirty="0"/>
          </a:p>
        </p:txBody>
      </p:sp>
      <p:sp>
        <p:nvSpPr>
          <p:cNvPr id="19" name="Date Placeholder 18"/>
          <p:cNvSpPr>
            <a:spLocks noGrp="1"/>
          </p:cNvSpPr>
          <p:nvPr>
            <p:ph type="dt" idx="1"/>
          </p:nvPr>
        </p:nvSpPr>
        <p:spPr>
          <a:xfrm>
            <a:off x="4143375" y="0"/>
            <a:ext cx="3170238" cy="479425"/>
          </a:xfrm>
          <a:prstGeom prst="rect">
            <a:avLst/>
          </a:prstGeom>
        </p:spPr>
        <p:txBody>
          <a:bodyPr vert="horz" lIns="91440" tIns="45720" rIns="91440" bIns="45720" rtlCol="0"/>
          <a:lstStyle>
            <a:lvl1pPr algn="r">
              <a:defRPr sz="1200"/>
            </a:lvl1pPr>
          </a:lstStyle>
          <a:p>
            <a:r>
              <a:rPr lang="en-US" dirty="0" smtClean="0"/>
              <a:t> </a:t>
            </a:r>
            <a:endParaRPr lang="en-US" dirty="0"/>
          </a:p>
        </p:txBody>
      </p:sp>
      <p:sp>
        <p:nvSpPr>
          <p:cNvPr id="20" name="Slide Number Placeholder 19"/>
          <p:cNvSpPr>
            <a:spLocks noGrp="1"/>
          </p:cNvSpPr>
          <p:nvPr>
            <p:ph type="sldNum" sz="quarter" idx="5"/>
          </p:nvPr>
        </p:nvSpPr>
        <p:spPr>
          <a:xfrm>
            <a:off x="4143375" y="9120188"/>
            <a:ext cx="3170238" cy="479425"/>
          </a:xfrm>
          <a:prstGeom prst="rect">
            <a:avLst/>
          </a:prstGeom>
        </p:spPr>
        <p:txBody>
          <a:bodyPr vert="horz" lIns="91440" tIns="45720" rIns="91440" bIns="45720" rtlCol="0" anchor="b"/>
          <a:lstStyle>
            <a:lvl1pPr algn="r">
              <a:defRPr sz="1200"/>
            </a:lvl1pPr>
          </a:lstStyle>
          <a:p>
            <a:fld id="{AAE0503A-4B8B-451B-B174-12F1385F70BC}" type="slidenum">
              <a:rPr lang="en-US" smtClean="0"/>
              <a:pPr/>
              <a:t>‹#›</a:t>
            </a:fld>
            <a:endParaRPr lang="en-US" dirty="0"/>
          </a:p>
        </p:txBody>
      </p:sp>
    </p:spTree>
  </p:cSld>
  <p:clrMap bg1="lt1" tx1="dk1" bg2="lt2" tx2="dk2" accent1="accent1" accent2="accent2" accent3="accent3" accent4="accent4" accent5="accent5" accent6="accent6" hlink="hlink" folHlink="folHlink"/>
  <p:hf/>
  <p:notesStyle>
    <a:lvl1pPr algn="l" rtl="0" eaLnBrk="0" fontAlgn="base" hangingPunct="0">
      <a:lnSpc>
        <a:spcPct val="155000"/>
      </a:lnSpc>
      <a:spcBef>
        <a:spcPct val="30000"/>
      </a:spcBef>
      <a:spcAft>
        <a:spcPct val="0"/>
      </a:spcAft>
      <a:defRPr sz="1200" kern="1200">
        <a:solidFill>
          <a:schemeClr val="tx1"/>
        </a:solidFill>
        <a:latin typeface="Arial" charset="0"/>
        <a:ea typeface="ＭＳ Ｐゴシック" charset="-128"/>
        <a:cs typeface="ＭＳ Ｐゴシック" charset="-128"/>
      </a:defRPr>
    </a:lvl1pPr>
    <a:lvl2pPr marL="37931725" indent="-37474525" algn="l" rtl="0" eaLnBrk="0" fontAlgn="base" hangingPunct="0">
      <a:spcBef>
        <a:spcPct val="30000"/>
      </a:spcBef>
      <a:spcAft>
        <a:spcPct val="0"/>
      </a:spcAft>
      <a:defRPr sz="1200" kern="1200">
        <a:solidFill>
          <a:schemeClr val="tx1"/>
        </a:solidFill>
        <a:latin typeface="Arial" charset="0"/>
        <a:ea typeface="ＭＳ Ｐゴシック" charset="-128"/>
        <a:cs typeface="+mn-cs"/>
      </a:defRPr>
    </a:lvl2pPr>
    <a:lvl3pPr marL="1143000" indent="-228600" algn="l" rtl="0" eaLnBrk="0" fontAlgn="base" hangingPunct="0">
      <a:spcBef>
        <a:spcPct val="30000"/>
      </a:spcBef>
      <a:spcAft>
        <a:spcPct val="0"/>
      </a:spcAft>
      <a:defRPr sz="1200" kern="1200">
        <a:solidFill>
          <a:schemeClr val="tx1"/>
        </a:solidFill>
        <a:latin typeface="Arial" charset="0"/>
        <a:ea typeface="ＭＳ Ｐゴシック" charset="-128"/>
        <a:cs typeface="+mn-cs"/>
      </a:defRPr>
    </a:lvl3pPr>
    <a:lvl4pPr marL="1600200" indent="-228600" algn="l" rtl="0" eaLnBrk="0" fontAlgn="base" hangingPunct="0">
      <a:spcBef>
        <a:spcPct val="30000"/>
      </a:spcBef>
      <a:spcAft>
        <a:spcPct val="0"/>
      </a:spcAft>
      <a:defRPr sz="1200" kern="1200">
        <a:solidFill>
          <a:schemeClr val="tx1"/>
        </a:solidFill>
        <a:latin typeface="Arial" charset="0"/>
        <a:ea typeface="ＭＳ Ｐゴシック" charset="-128"/>
        <a:cs typeface="+mn-cs"/>
      </a:defRPr>
    </a:lvl4pPr>
    <a:lvl5pPr marL="2057400" indent="-228600" algn="l" rtl="0" eaLnBrk="0" fontAlgn="base" hangingPunct="0">
      <a:spcBef>
        <a:spcPct val="30000"/>
      </a:spcBef>
      <a:spcAft>
        <a:spcPct val="0"/>
      </a:spcAft>
      <a:defRPr sz="1200" kern="1200">
        <a:solidFill>
          <a:schemeClr val="tx1"/>
        </a:solidFill>
        <a:latin typeface="Arial" charset="0"/>
        <a:ea typeface="ＭＳ Ｐゴシック"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91.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92.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5" name="Rectangle 7"/>
          <p:cNvSpPr>
            <a:spLocks noGrp="1" noChangeArrowheads="1"/>
          </p:cNvSpPr>
          <p:nvPr>
            <p:ph type="sldNum" sz="quarter" idx="5"/>
          </p:nvPr>
        </p:nvSpPr>
        <p:spPr>
          <a:xfrm>
            <a:off x="4143375" y="9120188"/>
            <a:ext cx="3170238" cy="479425"/>
          </a:xfrm>
          <a:prstGeom prst="rect">
            <a:avLst/>
          </a:prstGeom>
          <a:noFill/>
        </p:spPr>
        <p:txBody>
          <a:bodyPr/>
          <a:lstStyle/>
          <a:p>
            <a:fld id="{B50B365B-713B-4F4E-9F32-2FA4741B01CB}" type="slidenum">
              <a:rPr lang="en-US"/>
              <a:pPr/>
              <a:t>1</a:t>
            </a:fld>
            <a:endParaRPr lang="en-US"/>
          </a:p>
        </p:txBody>
      </p:sp>
      <p:sp>
        <p:nvSpPr>
          <p:cNvPr id="25606" name="Rectangle 2"/>
          <p:cNvSpPr>
            <a:spLocks noGrp="1" noRot="1" noChangeAspect="1" noChangeArrowheads="1" noTextEdit="1"/>
          </p:cNvSpPr>
          <p:nvPr>
            <p:ph type="sldImg"/>
          </p:nvPr>
        </p:nvSpPr>
        <p:spPr>
          <a:xfrm>
            <a:off x="1258888" y="720725"/>
            <a:ext cx="4800600" cy="3600450"/>
          </a:xfrm>
          <a:prstGeom prst="rect">
            <a:avLst/>
          </a:prstGeom>
          <a:ln/>
        </p:spPr>
      </p:sp>
      <p:sp>
        <p:nvSpPr>
          <p:cNvPr id="25607" name="Rectangle 3"/>
          <p:cNvSpPr>
            <a:spLocks noGrp="1" noChangeArrowheads="1"/>
          </p:cNvSpPr>
          <p:nvPr>
            <p:ph type="body" idx="1"/>
          </p:nvPr>
        </p:nvSpPr>
        <p:spPr>
          <a:xfrm>
            <a:off x="731838" y="4560888"/>
            <a:ext cx="5851525" cy="4319587"/>
          </a:xfrm>
          <a:prstGeom prst="rect">
            <a:avLst/>
          </a:prstGeom>
          <a:noFill/>
          <a:ln/>
        </p:spPr>
        <p:txBody>
          <a:bodyPr/>
          <a:lstStyle/>
          <a:p>
            <a:pPr eaLnBrk="1" hangingPunct="1"/>
            <a:r>
              <a:rPr lang="en-US" dirty="0" smtClean="0">
                <a:latin typeface="Times New Roman" charset="0"/>
              </a:rPr>
              <a:t>This workshop is designed to explore Attention Deficit Hyperactivity Disorder (ADHD) using the Test Of Variables of Attention (</a:t>
            </a:r>
            <a:r>
              <a:rPr lang="en-US" dirty="0" err="1" smtClean="0">
                <a:latin typeface="Times New Roman" charset="0"/>
              </a:rPr>
              <a:t>T.O.V.A.</a:t>
            </a:r>
            <a:r>
              <a:rPr lang="en-US" dirty="0" smtClean="0">
                <a:latin typeface="Times New Roman" charset="0"/>
              </a:rPr>
              <a:t>). </a:t>
            </a:r>
            <a:endParaRPr lang="en-US" dirty="0"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noChangeArrowheads="1"/>
          </p:cNvSpPr>
          <p:nvPr>
            <p:ph type="hdr" sz="quarter"/>
          </p:nvPr>
        </p:nvSpPr>
        <p:spPr>
          <a:xfrm>
            <a:off x="0" y="0"/>
            <a:ext cx="3170238" cy="479425"/>
          </a:xfrm>
          <a:prstGeom prst="rect">
            <a:avLst/>
          </a:prstGeom>
          <a:noFill/>
        </p:spPr>
        <p:txBody>
          <a:bodyPr/>
          <a:lstStyle/>
          <a:p>
            <a:r>
              <a:rPr lang="en-US" dirty="0" smtClean="0"/>
              <a:t> </a:t>
            </a:r>
            <a:endParaRPr lang="en-US" dirty="0"/>
          </a:p>
        </p:txBody>
      </p:sp>
      <p:sp>
        <p:nvSpPr>
          <p:cNvPr id="44035" name="Rectangle 3"/>
          <p:cNvSpPr>
            <a:spLocks noGrp="1" noChangeArrowheads="1"/>
          </p:cNvSpPr>
          <p:nvPr>
            <p:ph type="dt" sz="quarter" idx="1"/>
          </p:nvPr>
        </p:nvSpPr>
        <p:spPr>
          <a:xfrm>
            <a:off x="4143375" y="0"/>
            <a:ext cx="3170238" cy="479425"/>
          </a:xfrm>
          <a:prstGeom prst="rect">
            <a:avLst/>
          </a:prstGeom>
          <a:noFill/>
        </p:spPr>
        <p:txBody>
          <a:bodyPr/>
          <a:lstStyle/>
          <a:p>
            <a:r>
              <a:rPr lang="en-US" dirty="0" smtClean="0"/>
              <a:t> </a:t>
            </a:r>
            <a:endParaRPr lang="en-US" dirty="0"/>
          </a:p>
        </p:txBody>
      </p:sp>
      <p:sp>
        <p:nvSpPr>
          <p:cNvPr id="44036" name="Rectangle 6"/>
          <p:cNvSpPr>
            <a:spLocks noGrp="1" noChangeArrowheads="1"/>
          </p:cNvSpPr>
          <p:nvPr>
            <p:ph type="ftr" sz="quarter" idx="4"/>
          </p:nvPr>
        </p:nvSpPr>
        <p:spPr>
          <a:xfrm>
            <a:off x="0" y="9120188"/>
            <a:ext cx="3170238" cy="479425"/>
          </a:xfrm>
          <a:prstGeom prst="rect">
            <a:avLst/>
          </a:prstGeom>
          <a:noFill/>
        </p:spPr>
        <p:txBody>
          <a:bodyPr/>
          <a:lstStyle/>
          <a:p>
            <a:r>
              <a:rPr lang="en-US" dirty="0" smtClean="0"/>
              <a:t>  </a:t>
            </a:r>
            <a:endParaRPr lang="en-US" dirty="0"/>
          </a:p>
        </p:txBody>
      </p:sp>
      <p:sp>
        <p:nvSpPr>
          <p:cNvPr id="44037" name="Rectangle 7"/>
          <p:cNvSpPr>
            <a:spLocks noGrp="1" noChangeArrowheads="1"/>
          </p:cNvSpPr>
          <p:nvPr>
            <p:ph type="sldNum" sz="quarter" idx="5"/>
          </p:nvPr>
        </p:nvSpPr>
        <p:spPr>
          <a:xfrm>
            <a:off x="4143375" y="9120188"/>
            <a:ext cx="3170238" cy="479425"/>
          </a:xfrm>
          <a:prstGeom prst="rect">
            <a:avLst/>
          </a:prstGeom>
          <a:noFill/>
        </p:spPr>
        <p:txBody>
          <a:bodyPr/>
          <a:lstStyle/>
          <a:p>
            <a:fld id="{273F9BBE-263F-4525-AF34-C5C96ACFEE98}" type="slidenum">
              <a:rPr lang="en-US"/>
              <a:pPr/>
              <a:t>10</a:t>
            </a:fld>
            <a:endParaRPr lang="en-US"/>
          </a:p>
        </p:txBody>
      </p:sp>
      <p:sp>
        <p:nvSpPr>
          <p:cNvPr id="44038" name="Rectangle 2"/>
          <p:cNvSpPr>
            <a:spLocks noGrp="1" noRot="1" noChangeAspect="1" noChangeArrowheads="1" noTextEdit="1"/>
          </p:cNvSpPr>
          <p:nvPr>
            <p:ph type="sldImg"/>
          </p:nvPr>
        </p:nvSpPr>
        <p:spPr>
          <a:xfrm>
            <a:off x="1258888" y="720725"/>
            <a:ext cx="4800600" cy="3600450"/>
          </a:xfrm>
          <a:prstGeom prst="rect">
            <a:avLst/>
          </a:prstGeom>
          <a:ln/>
        </p:spPr>
      </p:sp>
      <p:sp>
        <p:nvSpPr>
          <p:cNvPr id="44039" name="Rectangle 3"/>
          <p:cNvSpPr>
            <a:spLocks noGrp="1" noChangeArrowheads="1"/>
          </p:cNvSpPr>
          <p:nvPr>
            <p:ph type="body" idx="1"/>
          </p:nvPr>
        </p:nvSpPr>
        <p:spPr>
          <a:xfrm>
            <a:off x="731838" y="4560888"/>
            <a:ext cx="5851525" cy="4319587"/>
          </a:xfrm>
          <a:prstGeom prst="rect">
            <a:avLst/>
          </a:prstGeom>
          <a:noFill/>
          <a:ln/>
        </p:spPr>
        <p:txBody>
          <a:bodyPr/>
          <a:lstStyle/>
          <a:p>
            <a:pPr eaLnBrk="1" hangingPunct="1"/>
            <a:endParaRPr lang="en-US"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ChangeArrowheads="1"/>
          </p:cNvSpPr>
          <p:nvPr>
            <p:ph type="hdr" sz="quarter"/>
          </p:nvPr>
        </p:nvSpPr>
        <p:spPr>
          <a:xfrm>
            <a:off x="0" y="0"/>
            <a:ext cx="3170238" cy="479425"/>
          </a:xfrm>
          <a:prstGeom prst="rect">
            <a:avLst/>
          </a:prstGeom>
          <a:noFill/>
        </p:spPr>
        <p:txBody>
          <a:bodyPr/>
          <a:lstStyle/>
          <a:p>
            <a:r>
              <a:rPr lang="en-US" dirty="0" smtClean="0"/>
              <a:t> </a:t>
            </a:r>
            <a:endParaRPr lang="en-US" dirty="0"/>
          </a:p>
        </p:txBody>
      </p:sp>
      <p:sp>
        <p:nvSpPr>
          <p:cNvPr id="46083" name="Rectangle 3"/>
          <p:cNvSpPr>
            <a:spLocks noGrp="1" noChangeArrowheads="1"/>
          </p:cNvSpPr>
          <p:nvPr>
            <p:ph type="dt" sz="quarter" idx="1"/>
          </p:nvPr>
        </p:nvSpPr>
        <p:spPr>
          <a:xfrm>
            <a:off x="4143375" y="0"/>
            <a:ext cx="3170238" cy="479425"/>
          </a:xfrm>
          <a:prstGeom prst="rect">
            <a:avLst/>
          </a:prstGeom>
          <a:noFill/>
        </p:spPr>
        <p:txBody>
          <a:bodyPr/>
          <a:lstStyle/>
          <a:p>
            <a:r>
              <a:rPr lang="en-US" dirty="0" smtClean="0"/>
              <a:t> </a:t>
            </a:r>
            <a:endParaRPr lang="en-US" dirty="0"/>
          </a:p>
        </p:txBody>
      </p:sp>
      <p:sp>
        <p:nvSpPr>
          <p:cNvPr id="46084" name="Rectangle 6"/>
          <p:cNvSpPr>
            <a:spLocks noGrp="1" noChangeArrowheads="1"/>
          </p:cNvSpPr>
          <p:nvPr>
            <p:ph type="ftr" sz="quarter" idx="4"/>
          </p:nvPr>
        </p:nvSpPr>
        <p:spPr>
          <a:xfrm>
            <a:off x="0" y="9120188"/>
            <a:ext cx="3170238" cy="479425"/>
          </a:xfrm>
          <a:prstGeom prst="rect">
            <a:avLst/>
          </a:prstGeom>
          <a:noFill/>
        </p:spPr>
        <p:txBody>
          <a:bodyPr/>
          <a:lstStyle/>
          <a:p>
            <a:r>
              <a:rPr lang="en-US" dirty="0" smtClean="0"/>
              <a:t>  </a:t>
            </a:r>
            <a:endParaRPr lang="en-US" dirty="0"/>
          </a:p>
        </p:txBody>
      </p:sp>
      <p:sp>
        <p:nvSpPr>
          <p:cNvPr id="46085" name="Rectangle 7"/>
          <p:cNvSpPr>
            <a:spLocks noGrp="1" noChangeArrowheads="1"/>
          </p:cNvSpPr>
          <p:nvPr>
            <p:ph type="sldNum" sz="quarter" idx="5"/>
          </p:nvPr>
        </p:nvSpPr>
        <p:spPr>
          <a:xfrm>
            <a:off x="4143375" y="9120188"/>
            <a:ext cx="3170238" cy="479425"/>
          </a:xfrm>
          <a:prstGeom prst="rect">
            <a:avLst/>
          </a:prstGeom>
          <a:noFill/>
        </p:spPr>
        <p:txBody>
          <a:bodyPr/>
          <a:lstStyle/>
          <a:p>
            <a:fld id="{309BB46D-D0A4-4698-93A1-01B8E7148A6C}" type="slidenum">
              <a:rPr lang="en-US"/>
              <a:pPr/>
              <a:t>11</a:t>
            </a:fld>
            <a:endParaRPr lang="en-US"/>
          </a:p>
        </p:txBody>
      </p:sp>
      <p:sp>
        <p:nvSpPr>
          <p:cNvPr id="46086" name="Rectangle 2"/>
          <p:cNvSpPr>
            <a:spLocks noGrp="1" noRot="1" noChangeAspect="1" noChangeArrowheads="1" noTextEdit="1"/>
          </p:cNvSpPr>
          <p:nvPr>
            <p:ph type="sldImg"/>
          </p:nvPr>
        </p:nvSpPr>
        <p:spPr>
          <a:xfrm>
            <a:off x="1258888" y="720725"/>
            <a:ext cx="4800600" cy="3600450"/>
          </a:xfrm>
          <a:prstGeom prst="rect">
            <a:avLst/>
          </a:prstGeom>
          <a:ln/>
        </p:spPr>
      </p:sp>
      <p:sp>
        <p:nvSpPr>
          <p:cNvPr id="46087" name="Rectangle 3"/>
          <p:cNvSpPr>
            <a:spLocks noGrp="1" noChangeArrowheads="1"/>
          </p:cNvSpPr>
          <p:nvPr>
            <p:ph type="body" idx="1"/>
          </p:nvPr>
        </p:nvSpPr>
        <p:spPr>
          <a:xfrm>
            <a:off x="731838" y="4560888"/>
            <a:ext cx="5851525" cy="4319587"/>
          </a:xfrm>
          <a:prstGeom prst="rect">
            <a:avLst/>
          </a:prstGeom>
          <a:noFill/>
          <a:ln/>
        </p:spPr>
        <p:txBody>
          <a:bodyPr>
            <a:normAutofit fontScale="70000" lnSpcReduction="20000"/>
          </a:bodyPr>
          <a:lstStyle/>
          <a:p>
            <a:pPr eaLnBrk="1" hangingPunct="1"/>
            <a:r>
              <a:rPr lang="en-US" dirty="0" smtClean="0">
                <a:latin typeface="Times New Roman" charset="0"/>
              </a:rPr>
              <a:t>1. Inattention, distractibility, impulsivity and hyperactivity, the four current hallmarks of ADHD, are simply descriptive terms that can vary considerably by how they are measured (e.g.: whether subjectively or objectively).  In clinical practice, the symptoms tend to be subjectively assessed whether by clinical “global judgment” (the clinician’s impression from observations and history), behavior ratings, and/or symptom checklists.</a:t>
            </a:r>
          </a:p>
          <a:p>
            <a:pPr eaLnBrk="1" hangingPunct="1"/>
            <a:endParaRPr lang="en-US" dirty="0" smtClean="0">
              <a:latin typeface="Times New Roman" charset="0"/>
            </a:endParaRPr>
          </a:p>
          <a:p>
            <a:pPr eaLnBrk="1" hangingPunct="1"/>
            <a:r>
              <a:rPr lang="en-US" dirty="0" smtClean="0">
                <a:latin typeface="Times New Roman" charset="0"/>
              </a:rPr>
              <a:t>2. Symptom-complex - We use this term to indicate a group of abnormal behaviors (“symptoms”) that frequently occur together.  A symptom-complex can have any number of etiologies (causes) and, therefore, any number of different treatments.  As an example, someone complains of a headache with associated symptoms like photophobia and maybe “blurred” vision.  It could be caused by tension or anxiety; a head injury; or even a brain tumor.  The treatment (and the prognosis) would depend on the cause (or causes) of the symptoms.  An aspirin might help one person but not the other.  ADHD, as we know it today, is an increasingly well-defined symptom-complex.  We’re getting even better at diagnosing the complex (or constellation of symptoms) with increasingly sophisticated behavioral measures.  However, as we’ll see later, behavioral measures generally don’t tell us the cause of the complex, only its presence (or absence) and severity.</a:t>
            </a:r>
          </a:p>
          <a:p>
            <a:pPr eaLnBrk="1" hangingPunct="1"/>
            <a:endParaRPr lang="en-US" dirty="0" smtClean="0">
              <a:latin typeface="Times New Roman" charset="0"/>
            </a:endParaRPr>
          </a:p>
          <a:p>
            <a:pPr eaLnBrk="1" hangingPunct="1"/>
            <a:r>
              <a:rPr lang="en-US" dirty="0" smtClean="0">
                <a:latin typeface="Times New Roman" charset="0"/>
              </a:rPr>
              <a:t>3. “Attention Deficit Disorders” (or ADD) is used as a descriptive, non-diagnostic term to indicate a heterogeneous group of disorders characterized by inattention and related behaviors that are delineated by behavior ratings and symptom checklists.  </a:t>
            </a:r>
          </a:p>
          <a:p>
            <a:pPr eaLnBrk="1" hangingPunct="1"/>
            <a:endParaRPr lang="en-US" dirty="0" smtClean="0">
              <a:latin typeface="Times New Roman" charset="0"/>
            </a:endParaRPr>
          </a:p>
          <a:p>
            <a:pPr eaLnBrk="1" hangingPunct="1"/>
            <a:r>
              <a:rPr lang="en-US" dirty="0" smtClean="0">
                <a:latin typeface="Times New Roman" charset="0"/>
              </a:rPr>
              <a:t>4. ADHD refers to the biologically-based psychological process described in DSM IV- more about this later.</a:t>
            </a:r>
          </a:p>
          <a:p>
            <a:pPr eaLnBrk="1" hangingPunct="1"/>
            <a:endParaRPr lang="en-US" dirty="0" smtClean="0">
              <a:latin typeface="Times New Roman" charset="0"/>
            </a:endParaRPr>
          </a:p>
          <a:p>
            <a:pPr eaLnBrk="1" hangingPunct="1"/>
            <a:r>
              <a:rPr lang="en-US" dirty="0" smtClean="0">
                <a:latin typeface="Times New Roman" charset="0"/>
              </a:rPr>
              <a:t>5. Of course, we don’t treat syndromes or diseases.  We treat individuals with syndromes or diseases by focusing on “targeted” (or “target”) symptoms such as inattention and distractibility.  And the more objectively we can measure the target symptoms, the more fine tuned the treatment.</a:t>
            </a:r>
          </a:p>
          <a:p>
            <a:pPr eaLnBrk="1" hangingPunct="1"/>
            <a:endParaRPr lang="en-US" dirty="0"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2"/>
          <p:cNvSpPr>
            <a:spLocks noGrp="1" noChangeArrowheads="1"/>
          </p:cNvSpPr>
          <p:nvPr>
            <p:ph type="hdr" sz="quarter"/>
          </p:nvPr>
        </p:nvSpPr>
        <p:spPr>
          <a:xfrm>
            <a:off x="0" y="0"/>
            <a:ext cx="3170238" cy="479425"/>
          </a:xfrm>
          <a:prstGeom prst="rect">
            <a:avLst/>
          </a:prstGeom>
          <a:noFill/>
        </p:spPr>
        <p:txBody>
          <a:bodyPr/>
          <a:lstStyle/>
          <a:p>
            <a:r>
              <a:rPr lang="en-US" dirty="0" smtClean="0"/>
              <a:t> </a:t>
            </a:r>
            <a:endParaRPr lang="en-US" dirty="0"/>
          </a:p>
        </p:txBody>
      </p:sp>
      <p:sp>
        <p:nvSpPr>
          <p:cNvPr id="80899" name="Rectangle 3"/>
          <p:cNvSpPr>
            <a:spLocks noGrp="1" noChangeArrowheads="1"/>
          </p:cNvSpPr>
          <p:nvPr>
            <p:ph type="dt" sz="quarter" idx="1"/>
          </p:nvPr>
        </p:nvSpPr>
        <p:spPr>
          <a:xfrm>
            <a:off x="4143375" y="0"/>
            <a:ext cx="3170238" cy="479425"/>
          </a:xfrm>
          <a:prstGeom prst="rect">
            <a:avLst/>
          </a:prstGeom>
          <a:noFill/>
        </p:spPr>
        <p:txBody>
          <a:bodyPr/>
          <a:lstStyle/>
          <a:p>
            <a:r>
              <a:rPr lang="en-US" dirty="0" smtClean="0"/>
              <a:t> </a:t>
            </a:r>
            <a:endParaRPr lang="en-US" dirty="0"/>
          </a:p>
        </p:txBody>
      </p:sp>
      <p:sp>
        <p:nvSpPr>
          <p:cNvPr id="80900" name="Rectangle 6"/>
          <p:cNvSpPr>
            <a:spLocks noGrp="1" noChangeArrowheads="1"/>
          </p:cNvSpPr>
          <p:nvPr>
            <p:ph type="ftr" sz="quarter" idx="4"/>
          </p:nvPr>
        </p:nvSpPr>
        <p:spPr>
          <a:xfrm>
            <a:off x="0" y="9120188"/>
            <a:ext cx="3170238" cy="479425"/>
          </a:xfrm>
          <a:prstGeom prst="rect">
            <a:avLst/>
          </a:prstGeom>
          <a:noFill/>
        </p:spPr>
        <p:txBody>
          <a:bodyPr/>
          <a:lstStyle/>
          <a:p>
            <a:r>
              <a:rPr lang="en-US" dirty="0" smtClean="0"/>
              <a:t>  </a:t>
            </a:r>
            <a:endParaRPr lang="en-US" dirty="0"/>
          </a:p>
        </p:txBody>
      </p:sp>
      <p:sp>
        <p:nvSpPr>
          <p:cNvPr id="80901" name="Rectangle 7"/>
          <p:cNvSpPr>
            <a:spLocks noGrp="1" noChangeArrowheads="1"/>
          </p:cNvSpPr>
          <p:nvPr>
            <p:ph type="sldNum" sz="quarter" idx="5"/>
          </p:nvPr>
        </p:nvSpPr>
        <p:spPr>
          <a:xfrm>
            <a:off x="4143375" y="9120188"/>
            <a:ext cx="3170238" cy="479425"/>
          </a:xfrm>
          <a:prstGeom prst="rect">
            <a:avLst/>
          </a:prstGeom>
          <a:noFill/>
        </p:spPr>
        <p:txBody>
          <a:bodyPr/>
          <a:lstStyle/>
          <a:p>
            <a:fld id="{56645987-0C73-4B48-85B7-C89788529523}" type="slidenum">
              <a:rPr lang="en-US"/>
              <a:pPr/>
              <a:t>12</a:t>
            </a:fld>
            <a:endParaRPr lang="en-US"/>
          </a:p>
        </p:txBody>
      </p:sp>
      <p:sp>
        <p:nvSpPr>
          <p:cNvPr id="80902" name="Rectangle 2"/>
          <p:cNvSpPr>
            <a:spLocks noGrp="1" noRot="1" noChangeAspect="1" noChangeArrowheads="1" noTextEdit="1"/>
          </p:cNvSpPr>
          <p:nvPr>
            <p:ph type="sldImg"/>
          </p:nvPr>
        </p:nvSpPr>
        <p:spPr>
          <a:xfrm>
            <a:off x="1258888" y="720725"/>
            <a:ext cx="4800600" cy="3600450"/>
          </a:xfrm>
          <a:prstGeom prst="rect">
            <a:avLst/>
          </a:prstGeom>
          <a:ln/>
        </p:spPr>
      </p:sp>
      <p:sp>
        <p:nvSpPr>
          <p:cNvPr id="80903" name="Rectangle 3"/>
          <p:cNvSpPr>
            <a:spLocks noGrp="1" noChangeArrowheads="1"/>
          </p:cNvSpPr>
          <p:nvPr>
            <p:ph type="body" idx="1"/>
          </p:nvPr>
        </p:nvSpPr>
        <p:spPr>
          <a:xfrm>
            <a:off x="731838" y="4560888"/>
            <a:ext cx="5851525" cy="4319587"/>
          </a:xfrm>
          <a:prstGeom prst="rect">
            <a:avLst/>
          </a:prstGeom>
          <a:noFill/>
          <a:ln/>
        </p:spPr>
        <p:txBody>
          <a:bodyPr/>
          <a:lstStyle/>
          <a:p>
            <a:pPr eaLnBrk="1" hangingPunct="1"/>
            <a:r>
              <a:rPr lang="en-US" smtClean="0">
                <a:latin typeface="Times New Roman" charset="0"/>
              </a:rPr>
              <a:t>The Diagnostic and Statistical Manual, Fourth Edition (DSM IV) provides clinicians the currently approved diagnostic criteria for ADHD.</a:t>
            </a:r>
          </a:p>
          <a:p>
            <a:pPr eaLnBrk="1" hangingPunct="1"/>
            <a:endParaRPr lang="en-US" smtClean="0">
              <a:latin typeface="Times New Roman" charset="0"/>
            </a:endParaRPr>
          </a:p>
          <a:p>
            <a:pPr eaLnBrk="1" hangingPunct="1"/>
            <a:r>
              <a:rPr lang="en-US" smtClean="0">
                <a:latin typeface="Times New Roman" charset="0"/>
              </a:rPr>
              <a:t>The four DSM IV sub-types of ADHD are</a:t>
            </a:r>
          </a:p>
          <a:p>
            <a:pPr eaLnBrk="1" hangingPunct="1"/>
            <a:r>
              <a:rPr lang="en-US" smtClean="0">
                <a:latin typeface="Times New Roman" charset="0"/>
              </a:rPr>
              <a:t>1 The predominantly Inattentive Type- code 314.00</a:t>
            </a:r>
          </a:p>
          <a:p>
            <a:pPr eaLnBrk="1" hangingPunct="1"/>
            <a:r>
              <a:rPr lang="en-US" smtClean="0">
                <a:latin typeface="Times New Roman" charset="0"/>
              </a:rPr>
              <a:t>2. The predominantly Hyperactive-Impulsive Type- code 314.01</a:t>
            </a:r>
          </a:p>
          <a:p>
            <a:pPr eaLnBrk="1" hangingPunct="1"/>
            <a:r>
              <a:rPr lang="en-US" smtClean="0">
                <a:latin typeface="Times New Roman" charset="0"/>
              </a:rPr>
              <a:t>3. The Combined Type- code 314.01  and</a:t>
            </a:r>
          </a:p>
          <a:p>
            <a:pPr eaLnBrk="1" hangingPunct="1"/>
            <a:r>
              <a:rPr lang="en-US" smtClean="0">
                <a:latin typeface="Times New Roman" charset="0"/>
              </a:rPr>
              <a:t>4. ADHD Not Otherwise Specified- code 314.9</a:t>
            </a:r>
            <a:endParaRPr lang="en-US"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2"/>
          <p:cNvSpPr>
            <a:spLocks noGrp="1" noChangeArrowheads="1"/>
          </p:cNvSpPr>
          <p:nvPr>
            <p:ph type="hdr" sz="quarter"/>
          </p:nvPr>
        </p:nvSpPr>
        <p:spPr>
          <a:xfrm>
            <a:off x="0" y="0"/>
            <a:ext cx="3170238" cy="479425"/>
          </a:xfrm>
          <a:prstGeom prst="rect">
            <a:avLst/>
          </a:prstGeom>
          <a:noFill/>
        </p:spPr>
        <p:txBody>
          <a:bodyPr/>
          <a:lstStyle/>
          <a:p>
            <a:r>
              <a:rPr lang="en-US" dirty="0" smtClean="0"/>
              <a:t> </a:t>
            </a:r>
            <a:endParaRPr lang="en-US" dirty="0"/>
          </a:p>
        </p:txBody>
      </p:sp>
      <p:sp>
        <p:nvSpPr>
          <p:cNvPr id="82947" name="Rectangle 3"/>
          <p:cNvSpPr>
            <a:spLocks noGrp="1" noChangeArrowheads="1"/>
          </p:cNvSpPr>
          <p:nvPr>
            <p:ph type="dt" sz="quarter" idx="1"/>
          </p:nvPr>
        </p:nvSpPr>
        <p:spPr>
          <a:xfrm>
            <a:off x="4143375" y="0"/>
            <a:ext cx="3170238" cy="479425"/>
          </a:xfrm>
          <a:prstGeom prst="rect">
            <a:avLst/>
          </a:prstGeom>
          <a:noFill/>
        </p:spPr>
        <p:txBody>
          <a:bodyPr/>
          <a:lstStyle/>
          <a:p>
            <a:r>
              <a:rPr lang="en-US" dirty="0" smtClean="0"/>
              <a:t> </a:t>
            </a:r>
            <a:endParaRPr lang="en-US" dirty="0"/>
          </a:p>
        </p:txBody>
      </p:sp>
      <p:sp>
        <p:nvSpPr>
          <p:cNvPr id="82948" name="Rectangle 6"/>
          <p:cNvSpPr>
            <a:spLocks noGrp="1" noChangeArrowheads="1"/>
          </p:cNvSpPr>
          <p:nvPr>
            <p:ph type="ftr" sz="quarter" idx="4"/>
          </p:nvPr>
        </p:nvSpPr>
        <p:spPr>
          <a:xfrm>
            <a:off x="0" y="9120188"/>
            <a:ext cx="3170238" cy="479425"/>
          </a:xfrm>
          <a:prstGeom prst="rect">
            <a:avLst/>
          </a:prstGeom>
          <a:noFill/>
        </p:spPr>
        <p:txBody>
          <a:bodyPr/>
          <a:lstStyle/>
          <a:p>
            <a:r>
              <a:rPr lang="en-US" dirty="0" smtClean="0"/>
              <a:t>  </a:t>
            </a:r>
            <a:endParaRPr lang="en-US" dirty="0"/>
          </a:p>
        </p:txBody>
      </p:sp>
      <p:sp>
        <p:nvSpPr>
          <p:cNvPr id="82949" name="Rectangle 7"/>
          <p:cNvSpPr>
            <a:spLocks noGrp="1" noChangeArrowheads="1"/>
          </p:cNvSpPr>
          <p:nvPr>
            <p:ph type="sldNum" sz="quarter" idx="5"/>
          </p:nvPr>
        </p:nvSpPr>
        <p:spPr>
          <a:xfrm>
            <a:off x="4143375" y="9120188"/>
            <a:ext cx="3170238" cy="479425"/>
          </a:xfrm>
          <a:prstGeom prst="rect">
            <a:avLst/>
          </a:prstGeom>
          <a:noFill/>
        </p:spPr>
        <p:txBody>
          <a:bodyPr/>
          <a:lstStyle/>
          <a:p>
            <a:fld id="{B070CE18-F42C-4010-B148-D64E8777AE0A}" type="slidenum">
              <a:rPr lang="en-US"/>
              <a:pPr/>
              <a:t>13</a:t>
            </a:fld>
            <a:endParaRPr lang="en-US"/>
          </a:p>
        </p:txBody>
      </p:sp>
      <p:sp>
        <p:nvSpPr>
          <p:cNvPr id="82950" name="Rectangle 2"/>
          <p:cNvSpPr>
            <a:spLocks noGrp="1" noRot="1" noChangeAspect="1" noChangeArrowheads="1" noTextEdit="1"/>
          </p:cNvSpPr>
          <p:nvPr>
            <p:ph type="sldImg"/>
          </p:nvPr>
        </p:nvSpPr>
        <p:spPr>
          <a:xfrm>
            <a:off x="1258888" y="720725"/>
            <a:ext cx="4800600" cy="3600450"/>
          </a:xfrm>
          <a:prstGeom prst="rect">
            <a:avLst/>
          </a:prstGeom>
          <a:solidFill>
            <a:srgbClr val="FFFFFF"/>
          </a:solidFill>
          <a:ln/>
        </p:spPr>
      </p:sp>
      <p:sp>
        <p:nvSpPr>
          <p:cNvPr id="82951" name="Rectangle 3"/>
          <p:cNvSpPr>
            <a:spLocks noGrp="1" noChangeArrowheads="1"/>
          </p:cNvSpPr>
          <p:nvPr>
            <p:ph type="body" idx="1"/>
          </p:nvPr>
        </p:nvSpPr>
        <p:spPr>
          <a:xfrm>
            <a:off x="731838" y="4560888"/>
            <a:ext cx="5851525" cy="4319587"/>
          </a:xfrm>
          <a:prstGeom prst="rect">
            <a:avLst/>
          </a:prstGeom>
          <a:noFill/>
          <a:ln/>
        </p:spPr>
        <p:txBody>
          <a:bodyPr/>
          <a:lstStyle/>
          <a:p>
            <a:pPr eaLnBrk="1" hangingPunct="1"/>
            <a:r>
              <a:rPr lang="en-US" smtClean="0">
                <a:latin typeface="Times New Roman" charset="0"/>
              </a:rPr>
              <a:t>To diagnose the Predominantly Inattentive Type (314.00), the person must have six or more of the following symptoms:</a:t>
            </a:r>
          </a:p>
          <a:p>
            <a:pPr marL="914400" lvl="2" indent="0" eaLnBrk="1" hangingPunct="1"/>
            <a:r>
              <a:rPr lang="en-US" smtClean="0">
                <a:latin typeface="Times New Roman" charset="0"/>
              </a:rPr>
              <a:t>1.	Often fails to give close attention to details or makes careless mistakes in schoolwork, work, etc.</a:t>
            </a:r>
          </a:p>
          <a:p>
            <a:pPr marL="914400" lvl="2" indent="0" eaLnBrk="1" hangingPunct="1"/>
            <a:r>
              <a:rPr lang="en-US" smtClean="0">
                <a:latin typeface="Times New Roman" charset="0"/>
              </a:rPr>
              <a:t>2.	Often has difficulty sustaining attention</a:t>
            </a:r>
          </a:p>
          <a:p>
            <a:pPr marL="914400" lvl="2" indent="0" eaLnBrk="1" hangingPunct="1"/>
            <a:r>
              <a:rPr lang="en-US" smtClean="0">
                <a:latin typeface="Times New Roman" charset="0"/>
              </a:rPr>
              <a:t>3.	Often does not seem to listen to what is being said</a:t>
            </a:r>
          </a:p>
          <a:p>
            <a:pPr marL="914400" lvl="2" indent="0" eaLnBrk="1" hangingPunct="1"/>
            <a:r>
              <a:rPr lang="en-US" smtClean="0">
                <a:latin typeface="Times New Roman" charset="0"/>
              </a:rPr>
              <a:t>4.	Often does not follow through on instructions and fails to finish schoolwork</a:t>
            </a:r>
          </a:p>
          <a:p>
            <a:pPr marL="914400" lvl="2" indent="0" eaLnBrk="1" hangingPunct="1"/>
            <a:r>
              <a:rPr lang="en-US" smtClean="0">
                <a:latin typeface="Times New Roman" charset="0"/>
              </a:rPr>
              <a:t>5.	Often has difficulty organizing tasks and activities</a:t>
            </a:r>
          </a:p>
          <a:p>
            <a:pPr marL="914400" lvl="2" indent="0" eaLnBrk="1" hangingPunct="1"/>
            <a:r>
              <a:rPr lang="en-US" smtClean="0">
                <a:latin typeface="Times New Roman" charset="0"/>
              </a:rPr>
              <a:t>6.	Often avoids or strongly dislikes tasks requiring sustained mental effort</a:t>
            </a:r>
          </a:p>
          <a:p>
            <a:pPr marL="914400" lvl="2" indent="0" eaLnBrk="1" hangingPunct="1"/>
            <a:r>
              <a:rPr lang="en-US" smtClean="0">
                <a:latin typeface="Times New Roman" charset="0"/>
              </a:rPr>
              <a:t>7.	Often loses things necessary for tasks or activities</a:t>
            </a:r>
          </a:p>
          <a:p>
            <a:pPr marL="914400" lvl="2" indent="0" eaLnBrk="1" hangingPunct="1"/>
            <a:r>
              <a:rPr lang="en-US" smtClean="0">
                <a:latin typeface="Times New Roman" charset="0"/>
              </a:rPr>
              <a:t>8.	Often easily distracted by extraneous stimuli</a:t>
            </a:r>
          </a:p>
          <a:p>
            <a:pPr marL="914400" lvl="2" indent="0" eaLnBrk="1" hangingPunct="1"/>
            <a:r>
              <a:rPr lang="en-US" smtClean="0">
                <a:latin typeface="Times New Roman" charset="0"/>
              </a:rPr>
              <a:t>9.	Often forgetful in daily activities</a:t>
            </a:r>
          </a:p>
          <a:p>
            <a:pPr marL="914400" lvl="2" indent="0" eaLnBrk="1" hangingPunct="1"/>
            <a:endParaRPr lang="en-US" smtClean="0">
              <a:latin typeface="Times New Roman" charset="0"/>
            </a:endParaRPr>
          </a:p>
          <a:p>
            <a:pPr marL="914400" lvl="2" indent="0" eaLnBrk="1" hangingPunct="1"/>
            <a:r>
              <a:rPr lang="en-US" smtClean="0">
                <a:latin typeface="Times New Roman" charset="0"/>
              </a:rPr>
              <a:t>“Often”- often? How is that measured?  In what circumstances?  When the TV is blaring, dinner’s being made, and the dog is chasing the cat?  When upset?</a:t>
            </a:r>
          </a:p>
          <a:p>
            <a:pPr eaLnBrk="1" hangingPunct="1"/>
            <a:endParaRPr lang="en-US"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2"/>
          <p:cNvSpPr>
            <a:spLocks noGrp="1" noChangeArrowheads="1"/>
          </p:cNvSpPr>
          <p:nvPr>
            <p:ph type="hdr" sz="quarter"/>
          </p:nvPr>
        </p:nvSpPr>
        <p:spPr>
          <a:xfrm>
            <a:off x="0" y="0"/>
            <a:ext cx="3170238" cy="479425"/>
          </a:xfrm>
          <a:prstGeom prst="rect">
            <a:avLst/>
          </a:prstGeom>
          <a:noFill/>
        </p:spPr>
        <p:txBody>
          <a:bodyPr/>
          <a:lstStyle/>
          <a:p>
            <a:r>
              <a:rPr lang="en-US" dirty="0" smtClean="0"/>
              <a:t> </a:t>
            </a:r>
            <a:endParaRPr lang="en-US" dirty="0"/>
          </a:p>
        </p:txBody>
      </p:sp>
      <p:sp>
        <p:nvSpPr>
          <p:cNvPr id="84995" name="Rectangle 3"/>
          <p:cNvSpPr>
            <a:spLocks noGrp="1" noChangeArrowheads="1"/>
          </p:cNvSpPr>
          <p:nvPr>
            <p:ph type="dt" sz="quarter" idx="1"/>
          </p:nvPr>
        </p:nvSpPr>
        <p:spPr>
          <a:xfrm>
            <a:off x="4143375" y="0"/>
            <a:ext cx="3170238" cy="479425"/>
          </a:xfrm>
          <a:prstGeom prst="rect">
            <a:avLst/>
          </a:prstGeom>
          <a:noFill/>
        </p:spPr>
        <p:txBody>
          <a:bodyPr/>
          <a:lstStyle/>
          <a:p>
            <a:r>
              <a:rPr lang="en-US" dirty="0" smtClean="0"/>
              <a:t> </a:t>
            </a:r>
            <a:endParaRPr lang="en-US" dirty="0"/>
          </a:p>
        </p:txBody>
      </p:sp>
      <p:sp>
        <p:nvSpPr>
          <p:cNvPr id="84996" name="Rectangle 6"/>
          <p:cNvSpPr>
            <a:spLocks noGrp="1" noChangeArrowheads="1"/>
          </p:cNvSpPr>
          <p:nvPr>
            <p:ph type="ftr" sz="quarter" idx="4"/>
          </p:nvPr>
        </p:nvSpPr>
        <p:spPr>
          <a:xfrm>
            <a:off x="0" y="9120188"/>
            <a:ext cx="3170238" cy="479425"/>
          </a:xfrm>
          <a:prstGeom prst="rect">
            <a:avLst/>
          </a:prstGeom>
          <a:noFill/>
        </p:spPr>
        <p:txBody>
          <a:bodyPr/>
          <a:lstStyle/>
          <a:p>
            <a:r>
              <a:rPr lang="en-US" dirty="0" smtClean="0"/>
              <a:t>  </a:t>
            </a:r>
            <a:endParaRPr lang="en-US" dirty="0"/>
          </a:p>
        </p:txBody>
      </p:sp>
      <p:sp>
        <p:nvSpPr>
          <p:cNvPr id="84997" name="Rectangle 7"/>
          <p:cNvSpPr>
            <a:spLocks noGrp="1" noChangeArrowheads="1"/>
          </p:cNvSpPr>
          <p:nvPr>
            <p:ph type="sldNum" sz="quarter" idx="5"/>
          </p:nvPr>
        </p:nvSpPr>
        <p:spPr>
          <a:xfrm>
            <a:off x="4143375" y="9120188"/>
            <a:ext cx="3170238" cy="479425"/>
          </a:xfrm>
          <a:prstGeom prst="rect">
            <a:avLst/>
          </a:prstGeom>
          <a:noFill/>
        </p:spPr>
        <p:txBody>
          <a:bodyPr/>
          <a:lstStyle/>
          <a:p>
            <a:fld id="{AD221CB9-30E3-4588-82D6-A8C01EFD2BF9}" type="slidenum">
              <a:rPr lang="en-US"/>
              <a:pPr/>
              <a:t>14</a:t>
            </a:fld>
            <a:endParaRPr lang="en-US"/>
          </a:p>
        </p:txBody>
      </p:sp>
      <p:sp>
        <p:nvSpPr>
          <p:cNvPr id="84998" name="Rectangle 2"/>
          <p:cNvSpPr>
            <a:spLocks noGrp="1" noRot="1" noChangeAspect="1" noChangeArrowheads="1" noTextEdit="1"/>
          </p:cNvSpPr>
          <p:nvPr>
            <p:ph type="sldImg"/>
          </p:nvPr>
        </p:nvSpPr>
        <p:spPr>
          <a:xfrm>
            <a:off x="1258888" y="720725"/>
            <a:ext cx="4800600" cy="3600450"/>
          </a:xfrm>
          <a:prstGeom prst="rect">
            <a:avLst/>
          </a:prstGeom>
          <a:ln/>
        </p:spPr>
      </p:sp>
      <p:sp>
        <p:nvSpPr>
          <p:cNvPr id="84999" name="Rectangle 4"/>
          <p:cNvSpPr>
            <a:spLocks noGrp="1" noChangeArrowheads="1"/>
          </p:cNvSpPr>
          <p:nvPr>
            <p:ph type="body" idx="1"/>
          </p:nvPr>
        </p:nvSpPr>
        <p:spPr>
          <a:xfrm>
            <a:off x="731838" y="4560888"/>
            <a:ext cx="5851525" cy="4319587"/>
          </a:xfrm>
          <a:prstGeom prst="rect">
            <a:avLst/>
          </a:prstGeom>
          <a:noFill/>
          <a:ln/>
        </p:spPr>
        <p:txBody>
          <a:bodyPr/>
          <a:lstStyle/>
          <a:p>
            <a:pPr eaLnBrk="1" hangingPunct="1"/>
            <a:r>
              <a:rPr lang="en-US" smtClean="0">
                <a:latin typeface="Times New Roman" charset="0"/>
              </a:rPr>
              <a:t>To diagnose the Predominantly Hyperactive-Impulsive Type (314.01), the person must have four or more of the following symptoms:</a:t>
            </a:r>
          </a:p>
          <a:p>
            <a:pPr marL="914400" lvl="2" indent="0" eaLnBrk="1" hangingPunct="1"/>
            <a:r>
              <a:rPr lang="en-US" smtClean="0">
                <a:latin typeface="Times New Roman" charset="0"/>
              </a:rPr>
              <a:t>1. 	Often fidgets with hands or feet or squirms in seat</a:t>
            </a:r>
          </a:p>
          <a:p>
            <a:pPr marL="914400" lvl="2" indent="0" eaLnBrk="1" hangingPunct="1"/>
            <a:r>
              <a:rPr lang="en-US" smtClean="0">
                <a:latin typeface="Times New Roman" charset="0"/>
              </a:rPr>
              <a:t>2.	Often leaves seat in classroom</a:t>
            </a:r>
          </a:p>
          <a:p>
            <a:pPr marL="914400" lvl="2" indent="0" eaLnBrk="1" hangingPunct="1"/>
            <a:r>
              <a:rPr lang="en-US" smtClean="0">
                <a:latin typeface="Times New Roman" charset="0"/>
              </a:rPr>
              <a:t>3.	Often runs about or climbs excessively or</a:t>
            </a:r>
          </a:p>
          <a:p>
            <a:pPr marL="914400" lvl="2" indent="0" eaLnBrk="1" hangingPunct="1"/>
            <a:r>
              <a:rPr lang="en-US" smtClean="0">
                <a:latin typeface="Times New Roman" charset="0"/>
              </a:rPr>
              <a:t>For adolescents or adults, may be limited to feelings of restlessness</a:t>
            </a:r>
          </a:p>
          <a:p>
            <a:pPr marL="914400" lvl="2" indent="0" eaLnBrk="1" hangingPunct="1"/>
            <a:r>
              <a:rPr lang="en-US" smtClean="0">
                <a:latin typeface="Times New Roman" charset="0"/>
              </a:rPr>
              <a:t>4.	Often has difficulty playing quietly</a:t>
            </a:r>
          </a:p>
          <a:p>
            <a:pPr marL="914400" lvl="2" indent="0" eaLnBrk="1" hangingPunct="1"/>
            <a:r>
              <a:rPr lang="en-US" smtClean="0">
                <a:latin typeface="Times New Roman" charset="0"/>
              </a:rPr>
              <a:t>5.	Often blurts out answers too soon</a:t>
            </a:r>
          </a:p>
          <a:p>
            <a:pPr marL="914400" lvl="2" indent="0" eaLnBrk="1" hangingPunct="1"/>
            <a:r>
              <a:rPr lang="en-US" smtClean="0">
                <a:latin typeface="Times New Roman" charset="0"/>
              </a:rPr>
              <a:t>6.	Often has difficulty waiting in line or waiting for turn</a:t>
            </a:r>
          </a:p>
          <a:p>
            <a:pPr eaLnBrk="1" hangingPunct="1"/>
            <a:endParaRPr lang="en-US"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2"/>
          <p:cNvSpPr>
            <a:spLocks noGrp="1" noChangeArrowheads="1"/>
          </p:cNvSpPr>
          <p:nvPr>
            <p:ph type="hdr" sz="quarter"/>
          </p:nvPr>
        </p:nvSpPr>
        <p:spPr>
          <a:xfrm>
            <a:off x="0" y="0"/>
            <a:ext cx="3170238" cy="479425"/>
          </a:xfrm>
          <a:prstGeom prst="rect">
            <a:avLst/>
          </a:prstGeom>
          <a:noFill/>
        </p:spPr>
        <p:txBody>
          <a:bodyPr/>
          <a:lstStyle/>
          <a:p>
            <a:r>
              <a:rPr lang="en-US" dirty="0" smtClean="0"/>
              <a:t> </a:t>
            </a:r>
            <a:endParaRPr lang="en-US" dirty="0"/>
          </a:p>
        </p:txBody>
      </p:sp>
      <p:sp>
        <p:nvSpPr>
          <p:cNvPr id="87043" name="Rectangle 3"/>
          <p:cNvSpPr>
            <a:spLocks noGrp="1" noChangeArrowheads="1"/>
          </p:cNvSpPr>
          <p:nvPr>
            <p:ph type="dt" sz="quarter" idx="1"/>
          </p:nvPr>
        </p:nvSpPr>
        <p:spPr>
          <a:xfrm>
            <a:off x="4143375" y="0"/>
            <a:ext cx="3170238" cy="479425"/>
          </a:xfrm>
          <a:prstGeom prst="rect">
            <a:avLst/>
          </a:prstGeom>
          <a:noFill/>
        </p:spPr>
        <p:txBody>
          <a:bodyPr/>
          <a:lstStyle/>
          <a:p>
            <a:r>
              <a:rPr lang="en-US" dirty="0" smtClean="0"/>
              <a:t> </a:t>
            </a:r>
            <a:endParaRPr lang="en-US" dirty="0"/>
          </a:p>
        </p:txBody>
      </p:sp>
      <p:sp>
        <p:nvSpPr>
          <p:cNvPr id="87044" name="Rectangle 6"/>
          <p:cNvSpPr>
            <a:spLocks noGrp="1" noChangeArrowheads="1"/>
          </p:cNvSpPr>
          <p:nvPr>
            <p:ph type="ftr" sz="quarter" idx="4"/>
          </p:nvPr>
        </p:nvSpPr>
        <p:spPr>
          <a:xfrm>
            <a:off x="0" y="9120188"/>
            <a:ext cx="3170238" cy="479425"/>
          </a:xfrm>
          <a:prstGeom prst="rect">
            <a:avLst/>
          </a:prstGeom>
          <a:noFill/>
        </p:spPr>
        <p:txBody>
          <a:bodyPr/>
          <a:lstStyle/>
          <a:p>
            <a:r>
              <a:rPr lang="en-US" dirty="0" smtClean="0"/>
              <a:t>  </a:t>
            </a:r>
            <a:endParaRPr lang="en-US" dirty="0"/>
          </a:p>
        </p:txBody>
      </p:sp>
      <p:sp>
        <p:nvSpPr>
          <p:cNvPr id="87045" name="Rectangle 7"/>
          <p:cNvSpPr>
            <a:spLocks noGrp="1" noChangeArrowheads="1"/>
          </p:cNvSpPr>
          <p:nvPr>
            <p:ph type="sldNum" sz="quarter" idx="5"/>
          </p:nvPr>
        </p:nvSpPr>
        <p:spPr>
          <a:xfrm>
            <a:off x="4143375" y="9120188"/>
            <a:ext cx="3170238" cy="479425"/>
          </a:xfrm>
          <a:prstGeom prst="rect">
            <a:avLst/>
          </a:prstGeom>
          <a:noFill/>
        </p:spPr>
        <p:txBody>
          <a:bodyPr/>
          <a:lstStyle/>
          <a:p>
            <a:fld id="{4EC480F2-3664-40FE-AEE5-02F9DA9B4DC4}" type="slidenum">
              <a:rPr lang="en-US"/>
              <a:pPr/>
              <a:t>15</a:t>
            </a:fld>
            <a:endParaRPr lang="en-US"/>
          </a:p>
        </p:txBody>
      </p:sp>
      <p:sp>
        <p:nvSpPr>
          <p:cNvPr id="87046" name="Rectangle 2"/>
          <p:cNvSpPr>
            <a:spLocks noGrp="1" noRot="1" noChangeAspect="1" noChangeArrowheads="1" noTextEdit="1"/>
          </p:cNvSpPr>
          <p:nvPr>
            <p:ph type="sldImg"/>
          </p:nvPr>
        </p:nvSpPr>
        <p:spPr>
          <a:xfrm>
            <a:off x="1258888" y="720725"/>
            <a:ext cx="4800600" cy="3600450"/>
          </a:xfrm>
          <a:prstGeom prst="rect">
            <a:avLst/>
          </a:prstGeom>
          <a:solidFill>
            <a:srgbClr val="FFFFFF"/>
          </a:solidFill>
          <a:ln/>
        </p:spPr>
      </p:sp>
      <p:sp>
        <p:nvSpPr>
          <p:cNvPr id="87047" name="Rectangle 3"/>
          <p:cNvSpPr>
            <a:spLocks noGrp="1" noChangeArrowheads="1"/>
          </p:cNvSpPr>
          <p:nvPr>
            <p:ph type="body" idx="1"/>
          </p:nvPr>
        </p:nvSpPr>
        <p:spPr>
          <a:xfrm>
            <a:off x="731838" y="4560888"/>
            <a:ext cx="5851525" cy="4319587"/>
          </a:xfrm>
          <a:prstGeom prst="rect">
            <a:avLst/>
          </a:prstGeom>
          <a:noFill/>
          <a:ln/>
        </p:spPr>
        <p:txBody>
          <a:bodyPr/>
          <a:lstStyle/>
          <a:p>
            <a:pPr eaLnBrk="1" hangingPunct="1"/>
            <a:r>
              <a:rPr lang="en-US" smtClean="0">
                <a:latin typeface="Times New Roman" charset="0"/>
              </a:rPr>
              <a:t>The two remaining types are </a:t>
            </a:r>
          </a:p>
          <a:p>
            <a:pPr marL="914400" lvl="2" indent="0" eaLnBrk="1" hangingPunct="1"/>
            <a:r>
              <a:rPr lang="en-US" smtClean="0">
                <a:latin typeface="Times New Roman" charset="0"/>
              </a:rPr>
              <a:t>1. 	The Combined Type (314.01) has both inattentive and hyperactive/impulsive symptoms</a:t>
            </a:r>
          </a:p>
          <a:p>
            <a:pPr marL="914400" lvl="2" indent="0" eaLnBrk="1" hangingPunct="1">
              <a:buFontTx/>
              <a:buAutoNum type="arabicPeriod" startAt="2"/>
            </a:pPr>
            <a:r>
              <a:rPr lang="en-US" smtClean="0">
                <a:latin typeface="Times New Roman" charset="0"/>
              </a:rPr>
              <a:t>ADHD Not Otherwise Specified (314.9) for adolescents and adults who do not meet criteria for 314.00 or 314.01</a:t>
            </a:r>
          </a:p>
          <a:p>
            <a:pPr marL="914400" lvl="2" indent="0" eaLnBrk="1" hangingPunct="1">
              <a:buFontTx/>
              <a:buAutoNum type="arabicPeriod" startAt="2"/>
            </a:pPr>
            <a:endParaRPr lang="en-US" smtClean="0">
              <a:latin typeface="Times New Roman" charset="0"/>
            </a:endParaRPr>
          </a:p>
          <a:p>
            <a:pPr marL="914400" lvl="2" indent="0" eaLnBrk="1" hangingPunct="1">
              <a:buFontTx/>
              <a:buAutoNum type="arabicPeriod" startAt="2"/>
            </a:pPr>
            <a:r>
              <a:rPr lang="en-US" smtClean="0">
                <a:latin typeface="Times New Roman" charset="0"/>
              </a:rPr>
              <a:t>Adele Diamond says ADHD is DAT1 gene and ADD is DRD4 gene.  ADHD is frontal striatal and ADD is frontal parietal.</a:t>
            </a:r>
          </a:p>
          <a:p>
            <a:pPr marL="914400" lvl="2" indent="0" eaLnBrk="1" hangingPunct="1">
              <a:buFontTx/>
              <a:buAutoNum type="arabicPeriod" startAt="2"/>
            </a:pPr>
            <a:endParaRPr lang="en-US" smtClean="0">
              <a:latin typeface="Times New Roman" charset="0"/>
            </a:endParaRPr>
          </a:p>
          <a:p>
            <a:pPr eaLnBrk="1" hangingPunct="1"/>
            <a:endParaRPr lang="en-US"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2"/>
          <p:cNvSpPr>
            <a:spLocks noGrp="1" noChangeArrowheads="1"/>
          </p:cNvSpPr>
          <p:nvPr>
            <p:ph type="hdr" sz="quarter"/>
          </p:nvPr>
        </p:nvSpPr>
        <p:spPr>
          <a:xfrm>
            <a:off x="0" y="0"/>
            <a:ext cx="3170238" cy="479425"/>
          </a:xfrm>
          <a:prstGeom prst="rect">
            <a:avLst/>
          </a:prstGeom>
          <a:noFill/>
        </p:spPr>
        <p:txBody>
          <a:bodyPr/>
          <a:lstStyle/>
          <a:p>
            <a:r>
              <a:rPr lang="en-US" dirty="0" smtClean="0"/>
              <a:t> </a:t>
            </a:r>
            <a:endParaRPr lang="en-US" dirty="0"/>
          </a:p>
        </p:txBody>
      </p:sp>
      <p:sp>
        <p:nvSpPr>
          <p:cNvPr id="89091" name="Rectangle 3"/>
          <p:cNvSpPr>
            <a:spLocks noGrp="1" noChangeArrowheads="1"/>
          </p:cNvSpPr>
          <p:nvPr>
            <p:ph type="dt" sz="quarter" idx="1"/>
          </p:nvPr>
        </p:nvSpPr>
        <p:spPr>
          <a:xfrm>
            <a:off x="4143375" y="0"/>
            <a:ext cx="3170238" cy="479425"/>
          </a:xfrm>
          <a:prstGeom prst="rect">
            <a:avLst/>
          </a:prstGeom>
          <a:noFill/>
        </p:spPr>
        <p:txBody>
          <a:bodyPr/>
          <a:lstStyle/>
          <a:p>
            <a:r>
              <a:rPr lang="en-US" dirty="0" smtClean="0"/>
              <a:t> </a:t>
            </a:r>
            <a:endParaRPr lang="en-US" dirty="0"/>
          </a:p>
        </p:txBody>
      </p:sp>
      <p:sp>
        <p:nvSpPr>
          <p:cNvPr id="89092" name="Rectangle 6"/>
          <p:cNvSpPr>
            <a:spLocks noGrp="1" noChangeArrowheads="1"/>
          </p:cNvSpPr>
          <p:nvPr>
            <p:ph type="ftr" sz="quarter" idx="4"/>
          </p:nvPr>
        </p:nvSpPr>
        <p:spPr>
          <a:xfrm>
            <a:off x="0" y="9120188"/>
            <a:ext cx="3170238" cy="479425"/>
          </a:xfrm>
          <a:prstGeom prst="rect">
            <a:avLst/>
          </a:prstGeom>
          <a:noFill/>
        </p:spPr>
        <p:txBody>
          <a:bodyPr/>
          <a:lstStyle/>
          <a:p>
            <a:r>
              <a:rPr lang="en-US" dirty="0" smtClean="0"/>
              <a:t>  </a:t>
            </a:r>
            <a:endParaRPr lang="en-US" dirty="0"/>
          </a:p>
        </p:txBody>
      </p:sp>
      <p:sp>
        <p:nvSpPr>
          <p:cNvPr id="89093" name="Rectangle 7"/>
          <p:cNvSpPr>
            <a:spLocks noGrp="1" noChangeArrowheads="1"/>
          </p:cNvSpPr>
          <p:nvPr>
            <p:ph type="sldNum" sz="quarter" idx="5"/>
          </p:nvPr>
        </p:nvSpPr>
        <p:spPr>
          <a:xfrm>
            <a:off x="4143375" y="9120188"/>
            <a:ext cx="3170238" cy="479425"/>
          </a:xfrm>
          <a:prstGeom prst="rect">
            <a:avLst/>
          </a:prstGeom>
          <a:noFill/>
        </p:spPr>
        <p:txBody>
          <a:bodyPr/>
          <a:lstStyle/>
          <a:p>
            <a:fld id="{E639C8C8-BFBE-43E6-A059-42DECA98F38C}" type="slidenum">
              <a:rPr lang="en-US"/>
              <a:pPr/>
              <a:t>16</a:t>
            </a:fld>
            <a:endParaRPr lang="en-US"/>
          </a:p>
        </p:txBody>
      </p:sp>
      <p:sp>
        <p:nvSpPr>
          <p:cNvPr id="89094" name="Rectangle 2"/>
          <p:cNvSpPr>
            <a:spLocks noGrp="1" noRot="1" noChangeAspect="1" noChangeArrowheads="1" noTextEdit="1"/>
          </p:cNvSpPr>
          <p:nvPr>
            <p:ph type="sldImg"/>
          </p:nvPr>
        </p:nvSpPr>
        <p:spPr>
          <a:xfrm>
            <a:off x="1258888" y="720725"/>
            <a:ext cx="4800600" cy="3600450"/>
          </a:xfrm>
          <a:prstGeom prst="rect">
            <a:avLst/>
          </a:prstGeom>
          <a:ln/>
        </p:spPr>
      </p:sp>
      <p:sp>
        <p:nvSpPr>
          <p:cNvPr id="89095" name="Rectangle 4"/>
          <p:cNvSpPr>
            <a:spLocks noGrp="1" noChangeArrowheads="1"/>
          </p:cNvSpPr>
          <p:nvPr>
            <p:ph type="body" idx="1"/>
          </p:nvPr>
        </p:nvSpPr>
        <p:spPr>
          <a:xfrm>
            <a:off x="731838" y="4560888"/>
            <a:ext cx="5851525" cy="4319587"/>
          </a:xfrm>
          <a:prstGeom prst="rect">
            <a:avLst/>
          </a:prstGeom>
          <a:noFill/>
          <a:ln/>
        </p:spPr>
        <p:txBody>
          <a:bodyPr/>
          <a:lstStyle/>
          <a:p>
            <a:pPr marL="228600" indent="-228600" eaLnBrk="1" hangingPunct="1"/>
            <a:r>
              <a:rPr lang="en-US" smtClean="0">
                <a:latin typeface="Times New Roman" charset="0"/>
              </a:rPr>
              <a:t>The diagnostic requirements are:</a:t>
            </a:r>
          </a:p>
          <a:p>
            <a:pPr lvl="2" eaLnBrk="1" hangingPunct="1"/>
            <a:r>
              <a:rPr lang="en-US" smtClean="0">
                <a:latin typeface="Times New Roman" charset="0"/>
              </a:rPr>
              <a:t>1.	There must be at least 6 symptoms above to qualify for the diagnosis of 314.00, </a:t>
            </a:r>
          </a:p>
          <a:p>
            <a:pPr lvl="2" eaLnBrk="1" hangingPunct="1"/>
            <a:r>
              <a:rPr lang="en-US" smtClean="0">
                <a:latin typeface="Times New Roman" charset="0"/>
              </a:rPr>
              <a:t>4 for 314.01, and 10 for the combined type</a:t>
            </a:r>
          </a:p>
          <a:p>
            <a:pPr lvl="2" eaLnBrk="1" hangingPunct="1"/>
            <a:endParaRPr lang="en-US" smtClean="0">
              <a:latin typeface="Times New Roman" charset="0"/>
            </a:endParaRPr>
          </a:p>
          <a:p>
            <a:pPr lvl="2" eaLnBrk="1" hangingPunct="1">
              <a:buFontTx/>
              <a:buAutoNum type="arabicPeriod" startAt="2"/>
            </a:pPr>
            <a:r>
              <a:rPr lang="en-US" smtClean="0">
                <a:latin typeface="Times New Roman" charset="0"/>
              </a:rPr>
              <a:t>Each of the following criteria must be met:</a:t>
            </a:r>
          </a:p>
          <a:p>
            <a:pPr lvl="2" eaLnBrk="1" hangingPunct="1">
              <a:buFontTx/>
              <a:buAutoNum type="alphaLcPeriod"/>
            </a:pPr>
            <a:r>
              <a:rPr lang="en-US" smtClean="0">
                <a:latin typeface="Times New Roman" charset="0"/>
              </a:rPr>
              <a:t> The onset of symptoms must be no later than seven years of age</a:t>
            </a:r>
          </a:p>
          <a:p>
            <a:pPr lvl="2" eaLnBrk="1" hangingPunct="1">
              <a:buFontTx/>
              <a:buAutoNum type="alphaLcPeriod"/>
            </a:pPr>
            <a:r>
              <a:rPr lang="en-US" smtClean="0">
                <a:latin typeface="Times New Roman" charset="0"/>
              </a:rPr>
              <a:t> Symptoms must be present in two or more settings (like home and school)</a:t>
            </a:r>
          </a:p>
          <a:p>
            <a:pPr lvl="2" eaLnBrk="1" hangingPunct="1"/>
            <a:r>
              <a:rPr lang="en-US" smtClean="0">
                <a:latin typeface="Times New Roman" charset="0"/>
              </a:rPr>
              <a:t>c. There must be clinically significant distress or impairment in social, academic, or occupational functioning</a:t>
            </a:r>
          </a:p>
          <a:p>
            <a:pPr lvl="2" eaLnBrk="1" hangingPunct="1"/>
            <a:r>
              <a:rPr lang="en-US" smtClean="0">
                <a:latin typeface="Times New Roman" charset="0"/>
              </a:rPr>
              <a:t>d. The condition cannot be caused by another psychiatric illness</a:t>
            </a:r>
          </a:p>
          <a:p>
            <a:pPr marL="228600" indent="-228600" eaLnBrk="1" hangingPunct="1"/>
            <a:endParaRPr lang="en-US"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2"/>
          <p:cNvSpPr>
            <a:spLocks noGrp="1" noChangeArrowheads="1"/>
          </p:cNvSpPr>
          <p:nvPr>
            <p:ph type="hdr" sz="quarter"/>
          </p:nvPr>
        </p:nvSpPr>
        <p:spPr>
          <a:xfrm>
            <a:off x="0" y="0"/>
            <a:ext cx="3170238" cy="479425"/>
          </a:xfrm>
          <a:prstGeom prst="rect">
            <a:avLst/>
          </a:prstGeom>
          <a:noFill/>
        </p:spPr>
        <p:txBody>
          <a:bodyPr/>
          <a:lstStyle/>
          <a:p>
            <a:r>
              <a:rPr lang="en-US" dirty="0" smtClean="0"/>
              <a:t> </a:t>
            </a:r>
            <a:endParaRPr lang="en-US" dirty="0"/>
          </a:p>
        </p:txBody>
      </p:sp>
      <p:sp>
        <p:nvSpPr>
          <p:cNvPr id="91139" name="Rectangle 3"/>
          <p:cNvSpPr>
            <a:spLocks noGrp="1" noChangeArrowheads="1"/>
          </p:cNvSpPr>
          <p:nvPr>
            <p:ph type="dt" sz="quarter" idx="1"/>
          </p:nvPr>
        </p:nvSpPr>
        <p:spPr>
          <a:xfrm>
            <a:off x="4143375" y="0"/>
            <a:ext cx="3170238" cy="479425"/>
          </a:xfrm>
          <a:prstGeom prst="rect">
            <a:avLst/>
          </a:prstGeom>
          <a:noFill/>
        </p:spPr>
        <p:txBody>
          <a:bodyPr/>
          <a:lstStyle/>
          <a:p>
            <a:r>
              <a:rPr lang="en-US" dirty="0" smtClean="0"/>
              <a:t> </a:t>
            </a:r>
            <a:endParaRPr lang="en-US" dirty="0"/>
          </a:p>
        </p:txBody>
      </p:sp>
      <p:sp>
        <p:nvSpPr>
          <p:cNvPr id="91140" name="Rectangle 6"/>
          <p:cNvSpPr>
            <a:spLocks noGrp="1" noChangeArrowheads="1"/>
          </p:cNvSpPr>
          <p:nvPr>
            <p:ph type="ftr" sz="quarter" idx="4"/>
          </p:nvPr>
        </p:nvSpPr>
        <p:spPr>
          <a:xfrm>
            <a:off x="0" y="9120188"/>
            <a:ext cx="3170238" cy="479425"/>
          </a:xfrm>
          <a:prstGeom prst="rect">
            <a:avLst/>
          </a:prstGeom>
          <a:noFill/>
        </p:spPr>
        <p:txBody>
          <a:bodyPr/>
          <a:lstStyle/>
          <a:p>
            <a:r>
              <a:rPr lang="en-US" dirty="0" smtClean="0"/>
              <a:t>  </a:t>
            </a:r>
            <a:endParaRPr lang="en-US" dirty="0"/>
          </a:p>
        </p:txBody>
      </p:sp>
      <p:sp>
        <p:nvSpPr>
          <p:cNvPr id="91141" name="Rectangle 7"/>
          <p:cNvSpPr>
            <a:spLocks noGrp="1" noChangeArrowheads="1"/>
          </p:cNvSpPr>
          <p:nvPr>
            <p:ph type="sldNum" sz="quarter" idx="5"/>
          </p:nvPr>
        </p:nvSpPr>
        <p:spPr>
          <a:xfrm>
            <a:off x="4143375" y="9120188"/>
            <a:ext cx="3170238" cy="479425"/>
          </a:xfrm>
          <a:prstGeom prst="rect">
            <a:avLst/>
          </a:prstGeom>
          <a:noFill/>
        </p:spPr>
        <p:txBody>
          <a:bodyPr/>
          <a:lstStyle/>
          <a:p>
            <a:fld id="{083E6E55-9EC9-4B25-A79E-088443E3473D}" type="slidenum">
              <a:rPr lang="en-US"/>
              <a:pPr/>
              <a:t>17</a:t>
            </a:fld>
            <a:endParaRPr lang="en-US"/>
          </a:p>
        </p:txBody>
      </p:sp>
      <p:sp>
        <p:nvSpPr>
          <p:cNvPr id="91142" name="Rectangle 2"/>
          <p:cNvSpPr>
            <a:spLocks noGrp="1" noRot="1" noChangeAspect="1" noChangeArrowheads="1" noTextEdit="1"/>
          </p:cNvSpPr>
          <p:nvPr>
            <p:ph type="sldImg"/>
          </p:nvPr>
        </p:nvSpPr>
        <p:spPr>
          <a:xfrm>
            <a:off x="1258888" y="720725"/>
            <a:ext cx="4800600" cy="3600450"/>
          </a:xfrm>
          <a:prstGeom prst="rect">
            <a:avLst/>
          </a:prstGeom>
          <a:solidFill>
            <a:srgbClr val="FFFFFF"/>
          </a:solidFill>
          <a:ln/>
        </p:spPr>
      </p:sp>
      <p:sp>
        <p:nvSpPr>
          <p:cNvPr id="91143" name="Rectangle 3"/>
          <p:cNvSpPr>
            <a:spLocks noGrp="1" noChangeArrowheads="1"/>
          </p:cNvSpPr>
          <p:nvPr>
            <p:ph type="body" idx="1"/>
          </p:nvPr>
        </p:nvSpPr>
        <p:spPr>
          <a:xfrm>
            <a:off x="731838" y="4560888"/>
            <a:ext cx="5851525" cy="4319587"/>
          </a:xfrm>
          <a:prstGeom prst="rect">
            <a:avLst/>
          </a:prstGeom>
          <a:noFill/>
          <a:ln/>
        </p:spPr>
        <p:txBody>
          <a:bodyPr/>
          <a:lstStyle/>
          <a:p>
            <a:pPr eaLnBrk="1" hangingPunct="1"/>
            <a:r>
              <a:rPr lang="en-US" smtClean="0">
                <a:latin typeface="Times New Roman" charset="0"/>
              </a:rPr>
              <a:t>Limitations I</a:t>
            </a:r>
          </a:p>
          <a:p>
            <a:pPr eaLnBrk="1" hangingPunct="1"/>
            <a:r>
              <a:rPr lang="en-US" smtClean="0">
                <a:latin typeface="Times New Roman" charset="0"/>
              </a:rPr>
              <a:t>There are serious limitations of the current DSM IV category of ADHD, including:</a:t>
            </a:r>
          </a:p>
          <a:p>
            <a:pPr marL="914400" lvl="2" indent="0" eaLnBrk="1" hangingPunct="1"/>
            <a:r>
              <a:rPr lang="en-US" smtClean="0">
                <a:latin typeface="Times New Roman" charset="0"/>
              </a:rPr>
              <a:t>1.	Since ADHD is a symptom-complex, there are multiple etiologies and treatments</a:t>
            </a:r>
          </a:p>
          <a:p>
            <a:pPr marL="914400" lvl="2" indent="0" eaLnBrk="1" hangingPunct="1"/>
            <a:endParaRPr lang="en-US" smtClean="0">
              <a:latin typeface="Times New Roman" charset="0"/>
            </a:endParaRPr>
          </a:p>
          <a:p>
            <a:pPr marL="914400" lvl="2" indent="0" eaLnBrk="1" hangingPunct="1"/>
            <a:r>
              <a:rPr lang="en-US" smtClean="0">
                <a:latin typeface="Times New Roman" charset="0"/>
              </a:rPr>
              <a:t>2.	Diagnostic criteria are subjectively, not objectively, determined by clinical judgment and sometimes with behavior ratings and symptom checklists</a:t>
            </a:r>
          </a:p>
          <a:p>
            <a:pPr marL="914400" lvl="2" indent="0" eaLnBrk="1" hangingPunct="1"/>
            <a:endParaRPr lang="en-US" smtClean="0">
              <a:latin typeface="Times New Roman" charset="0"/>
            </a:endParaRPr>
          </a:p>
          <a:p>
            <a:pPr marL="914400" lvl="2" indent="0" eaLnBrk="1" hangingPunct="1"/>
            <a:r>
              <a:rPr lang="en-US" smtClean="0">
                <a:latin typeface="Times New Roman" charset="0"/>
              </a:rPr>
              <a:t>Please note that I’m not saying that ratings and checklists shouldn’t be used.  On the contrary, they are necessary even though they are subjective measures. And, unfortunately, many clinicians don’t use them.</a:t>
            </a:r>
          </a:p>
          <a:p>
            <a:pPr marL="914400" lvl="2" indent="0" eaLnBrk="1" hangingPunct="1"/>
            <a:endParaRPr lang="en-US" smtClean="0">
              <a:latin typeface="Times New Roman" charset="0"/>
            </a:endParaRPr>
          </a:p>
          <a:p>
            <a:pPr marL="914400" lvl="2" indent="0" eaLnBrk="1" hangingPunct="1"/>
            <a:r>
              <a:rPr lang="en-US" smtClean="0">
                <a:latin typeface="Times New Roman" charset="0"/>
              </a:rPr>
              <a:t>3.	</a:t>
            </a:r>
            <a:r>
              <a:rPr lang="en-US" u="sng" smtClean="0">
                <a:latin typeface="Times New Roman" charset="0"/>
              </a:rPr>
              <a:t>Degree of impairment is also subjectively</a:t>
            </a:r>
            <a:r>
              <a:rPr lang="en-US" smtClean="0">
                <a:latin typeface="Times New Roman" charset="0"/>
              </a:rPr>
              <a:t> determined</a:t>
            </a:r>
            <a:endParaRPr lang="en-US"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2"/>
          <p:cNvSpPr>
            <a:spLocks noGrp="1" noChangeArrowheads="1"/>
          </p:cNvSpPr>
          <p:nvPr>
            <p:ph type="hdr" sz="quarter"/>
          </p:nvPr>
        </p:nvSpPr>
        <p:spPr>
          <a:xfrm>
            <a:off x="0" y="0"/>
            <a:ext cx="3170238" cy="479425"/>
          </a:xfrm>
          <a:prstGeom prst="rect">
            <a:avLst/>
          </a:prstGeom>
          <a:noFill/>
        </p:spPr>
        <p:txBody>
          <a:bodyPr/>
          <a:lstStyle/>
          <a:p>
            <a:r>
              <a:rPr lang="en-US" dirty="0" smtClean="0"/>
              <a:t> </a:t>
            </a:r>
            <a:endParaRPr lang="en-US" dirty="0"/>
          </a:p>
        </p:txBody>
      </p:sp>
      <p:sp>
        <p:nvSpPr>
          <p:cNvPr id="93187" name="Rectangle 3"/>
          <p:cNvSpPr>
            <a:spLocks noGrp="1" noChangeArrowheads="1"/>
          </p:cNvSpPr>
          <p:nvPr>
            <p:ph type="dt" sz="quarter" idx="1"/>
          </p:nvPr>
        </p:nvSpPr>
        <p:spPr>
          <a:xfrm>
            <a:off x="4143375" y="0"/>
            <a:ext cx="3170238" cy="479425"/>
          </a:xfrm>
          <a:prstGeom prst="rect">
            <a:avLst/>
          </a:prstGeom>
          <a:noFill/>
        </p:spPr>
        <p:txBody>
          <a:bodyPr/>
          <a:lstStyle/>
          <a:p>
            <a:r>
              <a:rPr lang="en-US" dirty="0" smtClean="0"/>
              <a:t> </a:t>
            </a:r>
            <a:endParaRPr lang="en-US" dirty="0"/>
          </a:p>
        </p:txBody>
      </p:sp>
      <p:sp>
        <p:nvSpPr>
          <p:cNvPr id="93188" name="Rectangle 6"/>
          <p:cNvSpPr>
            <a:spLocks noGrp="1" noChangeArrowheads="1"/>
          </p:cNvSpPr>
          <p:nvPr>
            <p:ph type="ftr" sz="quarter" idx="4"/>
          </p:nvPr>
        </p:nvSpPr>
        <p:spPr>
          <a:xfrm>
            <a:off x="0" y="9120188"/>
            <a:ext cx="3170238" cy="479425"/>
          </a:xfrm>
          <a:prstGeom prst="rect">
            <a:avLst/>
          </a:prstGeom>
          <a:noFill/>
        </p:spPr>
        <p:txBody>
          <a:bodyPr/>
          <a:lstStyle/>
          <a:p>
            <a:r>
              <a:rPr lang="en-US" dirty="0" smtClean="0"/>
              <a:t>  </a:t>
            </a:r>
            <a:endParaRPr lang="en-US" dirty="0"/>
          </a:p>
        </p:txBody>
      </p:sp>
      <p:sp>
        <p:nvSpPr>
          <p:cNvPr id="93189" name="Rectangle 7"/>
          <p:cNvSpPr>
            <a:spLocks noGrp="1" noChangeArrowheads="1"/>
          </p:cNvSpPr>
          <p:nvPr>
            <p:ph type="sldNum" sz="quarter" idx="5"/>
          </p:nvPr>
        </p:nvSpPr>
        <p:spPr>
          <a:xfrm>
            <a:off x="4143375" y="9120188"/>
            <a:ext cx="3170238" cy="479425"/>
          </a:xfrm>
          <a:prstGeom prst="rect">
            <a:avLst/>
          </a:prstGeom>
          <a:noFill/>
        </p:spPr>
        <p:txBody>
          <a:bodyPr/>
          <a:lstStyle/>
          <a:p>
            <a:fld id="{DB4173F7-DCDA-4187-99A9-4E29EC21515D}" type="slidenum">
              <a:rPr lang="en-US"/>
              <a:pPr/>
              <a:t>18</a:t>
            </a:fld>
            <a:endParaRPr lang="en-US"/>
          </a:p>
        </p:txBody>
      </p:sp>
      <p:sp>
        <p:nvSpPr>
          <p:cNvPr id="93190" name="Rectangle 2"/>
          <p:cNvSpPr>
            <a:spLocks noGrp="1" noRot="1" noChangeAspect="1" noChangeArrowheads="1" noTextEdit="1"/>
          </p:cNvSpPr>
          <p:nvPr>
            <p:ph type="sldImg"/>
          </p:nvPr>
        </p:nvSpPr>
        <p:spPr>
          <a:xfrm>
            <a:off x="1258888" y="720725"/>
            <a:ext cx="4800600" cy="3600450"/>
          </a:xfrm>
          <a:prstGeom prst="rect">
            <a:avLst/>
          </a:prstGeom>
          <a:solidFill>
            <a:srgbClr val="FFFFFF"/>
          </a:solidFill>
          <a:ln/>
        </p:spPr>
      </p:sp>
      <p:sp>
        <p:nvSpPr>
          <p:cNvPr id="93191" name="Rectangle 3"/>
          <p:cNvSpPr>
            <a:spLocks noGrp="1" noChangeArrowheads="1"/>
          </p:cNvSpPr>
          <p:nvPr>
            <p:ph type="body" idx="1"/>
          </p:nvPr>
        </p:nvSpPr>
        <p:spPr>
          <a:xfrm>
            <a:off x="731838" y="4560888"/>
            <a:ext cx="5851525" cy="4319587"/>
          </a:xfrm>
          <a:prstGeom prst="rect">
            <a:avLst/>
          </a:prstGeom>
          <a:noFill/>
          <a:ln/>
        </p:spPr>
        <p:txBody>
          <a:bodyPr>
            <a:normAutofit fontScale="70000" lnSpcReduction="20000"/>
          </a:bodyPr>
          <a:lstStyle/>
          <a:p>
            <a:pPr eaLnBrk="1" hangingPunct="1"/>
            <a:r>
              <a:rPr lang="en-US" smtClean="0">
                <a:latin typeface="Times New Roman" charset="0"/>
              </a:rPr>
              <a:t>Limitations II</a:t>
            </a:r>
          </a:p>
          <a:p>
            <a:pPr eaLnBrk="1" hangingPunct="1"/>
            <a:r>
              <a:rPr lang="en-US" smtClean="0">
                <a:latin typeface="Times New Roman" charset="0"/>
              </a:rPr>
              <a:t>Additional limitations include:</a:t>
            </a:r>
          </a:p>
          <a:p>
            <a:pPr marL="914400" lvl="2" indent="0" eaLnBrk="1" hangingPunct="1"/>
            <a:r>
              <a:rPr lang="en-US" smtClean="0">
                <a:latin typeface="Times New Roman" charset="0"/>
              </a:rPr>
              <a:t>1.	Symptoms are situationally specific, age-linked and culture bound</a:t>
            </a:r>
          </a:p>
          <a:p>
            <a:pPr marL="914400" lvl="2" indent="0" eaLnBrk="1" hangingPunct="1"/>
            <a:endParaRPr lang="en-US" smtClean="0">
              <a:latin typeface="Times New Roman" charset="0"/>
            </a:endParaRPr>
          </a:p>
          <a:p>
            <a:pPr marL="914400" lvl="2" indent="0" eaLnBrk="1" hangingPunct="1"/>
            <a:r>
              <a:rPr lang="en-US" smtClean="0">
                <a:latin typeface="Times New Roman" charset="0"/>
              </a:rPr>
              <a:t>Situationally specific- What if you don’t need to sit in your classroom and print the letter “a” twenty-five times to learn the lesson?  What if you have an uninspiring teacher?  An excellent teacher?  Or what if your family successfully makes all or many of the necessary adjustments so that your world is designed to accommodate you?  </a:t>
            </a:r>
          </a:p>
          <a:p>
            <a:pPr marL="914400" lvl="2" indent="0" eaLnBrk="1" hangingPunct="1"/>
            <a:endParaRPr lang="en-US" smtClean="0">
              <a:latin typeface="Times New Roman" charset="0"/>
            </a:endParaRPr>
          </a:p>
          <a:p>
            <a:pPr marL="914400" lvl="2" indent="0" eaLnBrk="1" hangingPunct="1"/>
            <a:r>
              <a:rPr lang="en-US" smtClean="0">
                <a:latin typeface="Times New Roman" charset="0"/>
              </a:rPr>
              <a:t>Age-linked- Most adults with ADHD don’t wander about the classroom, and many teenagers and adults learn valuable “coping strategies” to minimize their symptoms- like working in a quiet, non-distracting room, not in the kitchen. </a:t>
            </a:r>
          </a:p>
          <a:p>
            <a:pPr marL="914400" lvl="2" indent="0" eaLnBrk="1" hangingPunct="1"/>
            <a:r>
              <a:rPr lang="en-US" smtClean="0">
                <a:latin typeface="Times New Roman" charset="0"/>
              </a:rPr>
              <a:t> </a:t>
            </a:r>
          </a:p>
          <a:p>
            <a:pPr marL="914400" lvl="2" indent="0" eaLnBrk="1" hangingPunct="1"/>
            <a:r>
              <a:rPr lang="en-US" smtClean="0">
                <a:latin typeface="Times New Roman" charset="0"/>
              </a:rPr>
              <a:t>Culture bound- Behavior is significantly affected by the culture.  In some settings being hyper-alert and scanning for possible danger may be more useful than focusing in on something else, particularly something boring and irrelevant..</a:t>
            </a:r>
          </a:p>
          <a:p>
            <a:pPr marL="914400" lvl="2" indent="0" eaLnBrk="1" hangingPunct="1"/>
            <a:endParaRPr lang="en-US" smtClean="0">
              <a:latin typeface="Times New Roman" charset="0"/>
            </a:endParaRPr>
          </a:p>
          <a:p>
            <a:pPr marL="914400" lvl="2" indent="0" eaLnBrk="1" hangingPunct="1"/>
            <a:r>
              <a:rPr lang="en-US" smtClean="0">
                <a:latin typeface="Times New Roman" charset="0"/>
              </a:rPr>
              <a:t>2.	Symptoms often become manifested </a:t>
            </a:r>
            <a:r>
              <a:rPr lang="en-US" u="sng" smtClean="0">
                <a:latin typeface="Times New Roman" charset="0"/>
              </a:rPr>
              <a:t>after</a:t>
            </a:r>
            <a:r>
              <a:rPr lang="en-US" smtClean="0">
                <a:latin typeface="Times New Roman" charset="0"/>
              </a:rPr>
              <a:t> age 7.  Remember the graduate student represented in slides 6-8?  He wasn’t symptomatic until high school.</a:t>
            </a:r>
          </a:p>
          <a:p>
            <a:pPr eaLnBrk="1" hangingPunct="1"/>
            <a:endParaRPr lang="en-US" smtClean="0">
              <a:latin typeface="Times New Roman" charset="0"/>
            </a:endParaRPr>
          </a:p>
          <a:p>
            <a:pPr marL="914400" lvl="2" indent="0" eaLnBrk="1" hangingPunct="1"/>
            <a:r>
              <a:rPr lang="en-US" smtClean="0">
                <a:latin typeface="Times New Roman" charset="0"/>
              </a:rPr>
              <a:t>One 61 year old woman with a PhD in chemistry was seen because her work deteriorated dramatically soon after she became a vice-president in a large, well known corporation.  She’d been the successful director of her laboratory with a number of scientists working very productively for her.  The HR staff referred her because her symptom checklist clearly indicated an attention problem. She intuitively knew that she was very distractible visually and aurally and had always been able to find quiet, calm places. However, her new office had large windows overlooking a park frequented by young children, and her secretaries kept coming into her office with important messages.  Once she understood the problem, she made a few changes in her office (repositioned her desk so her back was to the windows, reduced secretarial traffic into her room, closed the door to the corridor) and responded well without the need for medication.</a:t>
            </a:r>
          </a:p>
          <a:p>
            <a:pPr marL="914400" lvl="2" indent="0" eaLnBrk="1" hangingPunct="1"/>
            <a:endParaRPr lang="en-US" smtClean="0">
              <a:latin typeface="Times New Roman" charset="0"/>
            </a:endParaRPr>
          </a:p>
          <a:p>
            <a:pPr marL="914400" lvl="2" indent="0" eaLnBrk="1" hangingPunct="1"/>
            <a:r>
              <a:rPr lang="en-US" smtClean="0">
                <a:latin typeface="Times New Roman" charset="0"/>
              </a:rPr>
              <a:t>3.	The “Hyperactivity” of ADHD is misleading.  Half of the children and most of the adults with ADHD are not hyperactive.  Unfortunately, the non-hyperactives often don’t get diagnosed until much later, if at all, since they don’t bother anybody else. </a:t>
            </a:r>
          </a:p>
          <a:p>
            <a:pPr eaLnBrk="1" hangingPunct="1"/>
            <a:endParaRPr lang="en-US" smtClean="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ctangle 2"/>
          <p:cNvSpPr>
            <a:spLocks noGrp="1" noChangeArrowheads="1"/>
          </p:cNvSpPr>
          <p:nvPr>
            <p:ph type="hdr" sz="quarter"/>
          </p:nvPr>
        </p:nvSpPr>
        <p:spPr>
          <a:xfrm>
            <a:off x="0" y="0"/>
            <a:ext cx="3170238" cy="479425"/>
          </a:xfrm>
          <a:prstGeom prst="rect">
            <a:avLst/>
          </a:prstGeom>
          <a:noFill/>
        </p:spPr>
        <p:txBody>
          <a:bodyPr/>
          <a:lstStyle/>
          <a:p>
            <a:r>
              <a:rPr lang="en-US" dirty="0" smtClean="0"/>
              <a:t> </a:t>
            </a:r>
            <a:endParaRPr lang="en-US" dirty="0"/>
          </a:p>
        </p:txBody>
      </p:sp>
      <p:sp>
        <p:nvSpPr>
          <p:cNvPr id="95235" name="Rectangle 3"/>
          <p:cNvSpPr>
            <a:spLocks noGrp="1" noChangeArrowheads="1"/>
          </p:cNvSpPr>
          <p:nvPr>
            <p:ph type="dt" sz="quarter" idx="1"/>
          </p:nvPr>
        </p:nvSpPr>
        <p:spPr>
          <a:xfrm>
            <a:off x="4143375" y="0"/>
            <a:ext cx="3170238" cy="479425"/>
          </a:xfrm>
          <a:prstGeom prst="rect">
            <a:avLst/>
          </a:prstGeom>
          <a:noFill/>
        </p:spPr>
        <p:txBody>
          <a:bodyPr/>
          <a:lstStyle/>
          <a:p>
            <a:r>
              <a:rPr lang="en-US" dirty="0" smtClean="0"/>
              <a:t> </a:t>
            </a:r>
            <a:endParaRPr lang="en-US" dirty="0"/>
          </a:p>
        </p:txBody>
      </p:sp>
      <p:sp>
        <p:nvSpPr>
          <p:cNvPr id="95236" name="Rectangle 6"/>
          <p:cNvSpPr>
            <a:spLocks noGrp="1" noChangeArrowheads="1"/>
          </p:cNvSpPr>
          <p:nvPr>
            <p:ph type="ftr" sz="quarter" idx="4"/>
          </p:nvPr>
        </p:nvSpPr>
        <p:spPr>
          <a:xfrm>
            <a:off x="0" y="9120188"/>
            <a:ext cx="3170238" cy="479425"/>
          </a:xfrm>
          <a:prstGeom prst="rect">
            <a:avLst/>
          </a:prstGeom>
          <a:noFill/>
        </p:spPr>
        <p:txBody>
          <a:bodyPr/>
          <a:lstStyle/>
          <a:p>
            <a:r>
              <a:rPr lang="en-US" dirty="0" smtClean="0"/>
              <a:t>  </a:t>
            </a:r>
            <a:endParaRPr lang="en-US" dirty="0"/>
          </a:p>
        </p:txBody>
      </p:sp>
      <p:sp>
        <p:nvSpPr>
          <p:cNvPr id="95237" name="Rectangle 7"/>
          <p:cNvSpPr>
            <a:spLocks noGrp="1" noChangeArrowheads="1"/>
          </p:cNvSpPr>
          <p:nvPr>
            <p:ph type="sldNum" sz="quarter" idx="5"/>
          </p:nvPr>
        </p:nvSpPr>
        <p:spPr>
          <a:xfrm>
            <a:off x="4143375" y="9120188"/>
            <a:ext cx="3170238" cy="479425"/>
          </a:xfrm>
          <a:prstGeom prst="rect">
            <a:avLst/>
          </a:prstGeom>
          <a:noFill/>
        </p:spPr>
        <p:txBody>
          <a:bodyPr/>
          <a:lstStyle/>
          <a:p>
            <a:fld id="{8236AB7A-E07D-41CB-9017-3C042407490E}" type="slidenum">
              <a:rPr lang="en-US"/>
              <a:pPr/>
              <a:t>19</a:t>
            </a:fld>
            <a:endParaRPr lang="en-US"/>
          </a:p>
        </p:txBody>
      </p:sp>
      <p:sp>
        <p:nvSpPr>
          <p:cNvPr id="95238" name="Rectangle 2"/>
          <p:cNvSpPr>
            <a:spLocks noGrp="1" noRot="1" noChangeAspect="1" noChangeArrowheads="1" noTextEdit="1"/>
          </p:cNvSpPr>
          <p:nvPr>
            <p:ph type="sldImg"/>
          </p:nvPr>
        </p:nvSpPr>
        <p:spPr>
          <a:xfrm>
            <a:off x="1258888" y="720725"/>
            <a:ext cx="4800600" cy="3600450"/>
          </a:xfrm>
          <a:prstGeom prst="rect">
            <a:avLst/>
          </a:prstGeom>
          <a:ln/>
        </p:spPr>
      </p:sp>
      <p:sp>
        <p:nvSpPr>
          <p:cNvPr id="95239" name="Rectangle 4"/>
          <p:cNvSpPr>
            <a:spLocks noGrp="1" noChangeArrowheads="1"/>
          </p:cNvSpPr>
          <p:nvPr>
            <p:ph type="body" idx="1"/>
          </p:nvPr>
        </p:nvSpPr>
        <p:spPr>
          <a:xfrm>
            <a:off x="731838" y="4560888"/>
            <a:ext cx="5851525" cy="4319587"/>
          </a:xfrm>
          <a:prstGeom prst="rect">
            <a:avLst/>
          </a:prstGeom>
          <a:noFill/>
          <a:ln/>
        </p:spPr>
        <p:txBody>
          <a:bodyPr/>
          <a:lstStyle/>
          <a:p>
            <a:pPr marL="914400" lvl="2" indent="0" eaLnBrk="1" hangingPunct="1"/>
            <a:r>
              <a:rPr lang="en-US" smtClean="0">
                <a:latin typeface="Times New Roman" charset="0"/>
              </a:rPr>
              <a:t>Many persons with ADHD can hyperfocus.  They can stay on a task of considerable interest to them- like computer games.</a:t>
            </a:r>
          </a:p>
          <a:p>
            <a:pPr eaLnBrk="1" hangingPunct="1"/>
            <a:endParaRPr lang="en-US" smtClean="0">
              <a:latin typeface="Times New Roman" charset="0"/>
            </a:endParaRPr>
          </a:p>
          <a:p>
            <a:pPr marL="914400" lvl="2" indent="0" eaLnBrk="1" hangingPunct="1"/>
            <a:r>
              <a:rPr lang="en-US" smtClean="0">
                <a:latin typeface="Times New Roman" charset="0"/>
              </a:rPr>
              <a:t>One well known computer programmer with ADHD had his new office building designed so that he (and a number of his senior staff) worked in what we would recognize as a sound chamber with no windows, gray walls and carpeting, etc.  He could work for hours in that room.  Fortunately, his wife, a contented “picker-upper-after the cyclone wandered by”, didn’t seem to mind that he spent many hours in his basement office away from the kids, pets, etc.</a:t>
            </a:r>
          </a:p>
          <a:p>
            <a:pPr marL="914400" lvl="2" indent="0" eaLnBrk="1" hangingPunct="1"/>
            <a:endParaRPr lang="en-US" smtClean="0">
              <a:latin typeface="Times New Roman" charset="0"/>
            </a:endParaRPr>
          </a:p>
          <a:p>
            <a:pPr marL="914400" lvl="2" indent="0" eaLnBrk="1" hangingPunct="1"/>
            <a:r>
              <a:rPr lang="en-US" smtClean="0">
                <a:latin typeface="Times New Roman" charset="0"/>
              </a:rPr>
              <a:t>Individuals with any number of neurological conditions like Traumatic Brain Injury (TBI), dementia and sleep disorders often have attention disorders.  Do they have ADHD as well?  It’s not clear.</a:t>
            </a:r>
          </a:p>
          <a:p>
            <a:pPr marL="914400" lvl="2" indent="0" eaLnBrk="1" hangingPunct="1"/>
            <a:endParaRPr lang="en-US" smtClean="0">
              <a:latin typeface="Times New Roman" charset="0"/>
            </a:endParaRPr>
          </a:p>
          <a:p>
            <a:pPr marL="914400" lvl="2" indent="0" eaLnBrk="1" hangingPunct="1"/>
            <a:r>
              <a:rPr lang="en-US" smtClean="0">
                <a:latin typeface="Times New Roman" charset="0"/>
              </a:rPr>
              <a:t>Problems of executive functions weren’t included as diagnostic criteria.  We must wait until DSM V.  So what are executive functions?</a:t>
            </a:r>
            <a:endParaRPr 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7650" name="Rectangle 2"/>
          <p:cNvSpPr>
            <a:spLocks noGrp="1" noChangeArrowheads="1"/>
          </p:cNvSpPr>
          <p:nvPr>
            <p:ph type="hdr" sz="quarter"/>
          </p:nvPr>
        </p:nvSpPr>
        <p:spPr>
          <a:xfrm>
            <a:off x="0" y="0"/>
            <a:ext cx="3170238" cy="479425"/>
          </a:xfrm>
          <a:prstGeom prst="rect">
            <a:avLst/>
          </a:prstGeom>
          <a:noFill/>
        </p:spPr>
        <p:txBody>
          <a:bodyPr/>
          <a:lstStyle/>
          <a:p>
            <a:r>
              <a:rPr lang="en-US" dirty="0" smtClean="0"/>
              <a:t> </a:t>
            </a:r>
            <a:endParaRPr lang="en-US" dirty="0"/>
          </a:p>
        </p:txBody>
      </p:sp>
      <p:sp>
        <p:nvSpPr>
          <p:cNvPr id="27651" name="Rectangle 3"/>
          <p:cNvSpPr>
            <a:spLocks noGrp="1" noChangeArrowheads="1"/>
          </p:cNvSpPr>
          <p:nvPr>
            <p:ph type="dt" sz="quarter" idx="1"/>
          </p:nvPr>
        </p:nvSpPr>
        <p:spPr>
          <a:xfrm>
            <a:off x="4143375" y="0"/>
            <a:ext cx="3170238" cy="479425"/>
          </a:xfrm>
          <a:prstGeom prst="rect">
            <a:avLst/>
          </a:prstGeom>
          <a:noFill/>
        </p:spPr>
        <p:txBody>
          <a:bodyPr/>
          <a:lstStyle/>
          <a:p>
            <a:r>
              <a:rPr lang="en-US" dirty="0" smtClean="0"/>
              <a:t> </a:t>
            </a:r>
            <a:endParaRPr lang="en-US" dirty="0"/>
          </a:p>
        </p:txBody>
      </p:sp>
      <p:sp>
        <p:nvSpPr>
          <p:cNvPr id="27652" name="Rectangle 6"/>
          <p:cNvSpPr>
            <a:spLocks noGrp="1" noChangeArrowheads="1"/>
          </p:cNvSpPr>
          <p:nvPr>
            <p:ph type="ftr" sz="quarter" idx="4"/>
          </p:nvPr>
        </p:nvSpPr>
        <p:spPr>
          <a:xfrm>
            <a:off x="0" y="9120188"/>
            <a:ext cx="3170238" cy="479425"/>
          </a:xfrm>
          <a:prstGeom prst="rect">
            <a:avLst/>
          </a:prstGeom>
          <a:noFill/>
        </p:spPr>
        <p:txBody>
          <a:bodyPr/>
          <a:lstStyle/>
          <a:p>
            <a:r>
              <a:rPr lang="en-US" dirty="0" smtClean="0"/>
              <a:t>  </a:t>
            </a:r>
            <a:endParaRPr lang="en-US" dirty="0"/>
          </a:p>
        </p:txBody>
      </p:sp>
      <p:sp>
        <p:nvSpPr>
          <p:cNvPr id="27653" name="Rectangle 7"/>
          <p:cNvSpPr>
            <a:spLocks noGrp="1" noChangeArrowheads="1"/>
          </p:cNvSpPr>
          <p:nvPr>
            <p:ph type="sldNum" sz="quarter" idx="5"/>
          </p:nvPr>
        </p:nvSpPr>
        <p:spPr>
          <a:xfrm>
            <a:off x="4143375" y="9120188"/>
            <a:ext cx="3170238" cy="479425"/>
          </a:xfrm>
          <a:prstGeom prst="rect">
            <a:avLst/>
          </a:prstGeom>
          <a:noFill/>
        </p:spPr>
        <p:txBody>
          <a:bodyPr/>
          <a:lstStyle/>
          <a:p>
            <a:fld id="{8F39B468-55FD-4594-BE23-202A17CB15CE}" type="slidenum">
              <a:rPr lang="en-US"/>
              <a:pPr/>
              <a:t>2</a:t>
            </a:fld>
            <a:endParaRPr lang="en-US"/>
          </a:p>
        </p:txBody>
      </p:sp>
      <p:sp>
        <p:nvSpPr>
          <p:cNvPr id="27654" name="Text Box 2"/>
          <p:cNvSpPr txBox="1">
            <a:spLocks noChangeArrowheads="1"/>
          </p:cNvSpPr>
          <p:nvPr/>
        </p:nvSpPr>
        <p:spPr bwMode="auto">
          <a:xfrm>
            <a:off x="1258888" y="720725"/>
            <a:ext cx="4800600" cy="3600450"/>
          </a:xfrm>
          <a:prstGeom prst="rect">
            <a:avLst/>
          </a:prstGeom>
          <a:solidFill>
            <a:srgbClr val="FFFFFF"/>
          </a:solidFill>
          <a:ln w="9525">
            <a:solidFill>
              <a:srgbClr val="000000"/>
            </a:solidFill>
            <a:miter lim="800000"/>
            <a:headEnd/>
            <a:tailEnd/>
          </a:ln>
        </p:spPr>
        <p:txBody>
          <a:bodyPr wrap="none" anchor="ctr"/>
          <a:lstStyle/>
          <a:p>
            <a:endParaRPr lang="en-US"/>
          </a:p>
        </p:txBody>
      </p:sp>
      <p:sp>
        <p:nvSpPr>
          <p:cNvPr id="27655" name="Rectangle 3"/>
          <p:cNvSpPr>
            <a:spLocks noGrp="1" noRot="1" noChangeAspect="1" noChangeArrowheads="1" noTextEdit="1"/>
          </p:cNvSpPr>
          <p:nvPr>
            <p:ph type="sldImg"/>
          </p:nvPr>
        </p:nvSpPr>
        <p:spPr>
          <a:xfrm>
            <a:off x="1258888" y="720725"/>
            <a:ext cx="4800600" cy="3600450"/>
          </a:xfrm>
          <a:prstGeom prst="rect">
            <a:avLst/>
          </a:prstGeom>
          <a:solidFill>
            <a:srgbClr val="FFFFFF"/>
          </a:solidFill>
          <a:ln/>
        </p:spPr>
      </p:sp>
      <p:sp>
        <p:nvSpPr>
          <p:cNvPr id="27656" name="Rectangle 4"/>
          <p:cNvSpPr>
            <a:spLocks noGrp="1" noChangeArrowheads="1"/>
          </p:cNvSpPr>
          <p:nvPr>
            <p:ph type="body" idx="1"/>
          </p:nvPr>
        </p:nvSpPr>
        <p:spPr>
          <a:xfrm>
            <a:off x="974725" y="4560888"/>
            <a:ext cx="5365750" cy="4319587"/>
          </a:xfrm>
          <a:prstGeom prst="rect">
            <a:avLst/>
          </a:prstGeom>
          <a:solidFill>
            <a:srgbClr val="FFFFFF"/>
          </a:solidFill>
          <a:ln>
            <a:solidFill>
              <a:srgbClr val="000000"/>
            </a:solidFill>
          </a:ln>
        </p:spPr>
        <p:txBody>
          <a:bodyPr lIns="96634" tIns="48318" rIns="96634" bIns="48318"/>
          <a:lstStyle/>
          <a:p>
            <a:pPr eaLnBrk="1" hangingPunct="1"/>
            <a:endParaRPr lang="en-US" dirty="0" smtClean="0">
              <a:latin typeface="Times New Roman" charset="0"/>
            </a:endParaRPr>
          </a:p>
          <a:p>
            <a:pPr eaLnBrk="1" hangingPunct="1"/>
            <a:endParaRPr lang="en-US" dirty="0" smtClean="0">
              <a:latin typeface="Times New Roman" charset="0"/>
            </a:endParaRPr>
          </a:p>
          <a:p>
            <a:pPr eaLnBrk="1" hangingPunct="1"/>
            <a:endParaRPr lang="en-US" dirty="0" smtClean="0">
              <a:latin typeface="Times New Roman" charset="0"/>
            </a:endParaRPr>
          </a:p>
          <a:p>
            <a:pPr eaLnBrk="1" hangingPunct="1"/>
            <a:endParaRPr lang="en-US" dirty="0" smtClean="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2"/>
          <p:cNvSpPr>
            <a:spLocks noGrp="1" noChangeArrowheads="1"/>
          </p:cNvSpPr>
          <p:nvPr>
            <p:ph type="hdr" sz="quarter"/>
          </p:nvPr>
        </p:nvSpPr>
        <p:spPr>
          <a:xfrm>
            <a:off x="0" y="0"/>
            <a:ext cx="3170238" cy="479425"/>
          </a:xfrm>
          <a:prstGeom prst="rect">
            <a:avLst/>
          </a:prstGeom>
          <a:noFill/>
        </p:spPr>
        <p:txBody>
          <a:bodyPr/>
          <a:lstStyle/>
          <a:p>
            <a:r>
              <a:rPr lang="en-US" dirty="0" smtClean="0"/>
              <a:t> </a:t>
            </a:r>
            <a:endParaRPr lang="en-US" dirty="0"/>
          </a:p>
        </p:txBody>
      </p:sp>
      <p:sp>
        <p:nvSpPr>
          <p:cNvPr id="97283" name="Rectangle 3"/>
          <p:cNvSpPr>
            <a:spLocks noGrp="1" noChangeArrowheads="1"/>
          </p:cNvSpPr>
          <p:nvPr>
            <p:ph type="dt" sz="quarter" idx="1"/>
          </p:nvPr>
        </p:nvSpPr>
        <p:spPr>
          <a:xfrm>
            <a:off x="4143375" y="0"/>
            <a:ext cx="3170238" cy="479425"/>
          </a:xfrm>
          <a:prstGeom prst="rect">
            <a:avLst/>
          </a:prstGeom>
          <a:noFill/>
        </p:spPr>
        <p:txBody>
          <a:bodyPr/>
          <a:lstStyle/>
          <a:p>
            <a:r>
              <a:rPr lang="en-US" dirty="0" smtClean="0"/>
              <a:t> </a:t>
            </a:r>
            <a:endParaRPr lang="en-US" dirty="0"/>
          </a:p>
        </p:txBody>
      </p:sp>
      <p:sp>
        <p:nvSpPr>
          <p:cNvPr id="97284" name="Rectangle 6"/>
          <p:cNvSpPr>
            <a:spLocks noGrp="1" noChangeArrowheads="1"/>
          </p:cNvSpPr>
          <p:nvPr>
            <p:ph type="ftr" sz="quarter" idx="4"/>
          </p:nvPr>
        </p:nvSpPr>
        <p:spPr>
          <a:xfrm>
            <a:off x="0" y="9120188"/>
            <a:ext cx="3170238" cy="479425"/>
          </a:xfrm>
          <a:prstGeom prst="rect">
            <a:avLst/>
          </a:prstGeom>
          <a:noFill/>
        </p:spPr>
        <p:txBody>
          <a:bodyPr/>
          <a:lstStyle/>
          <a:p>
            <a:r>
              <a:rPr lang="en-US" dirty="0" smtClean="0"/>
              <a:t>  </a:t>
            </a:r>
            <a:endParaRPr lang="en-US" dirty="0"/>
          </a:p>
        </p:txBody>
      </p:sp>
      <p:sp>
        <p:nvSpPr>
          <p:cNvPr id="97285" name="Rectangle 7"/>
          <p:cNvSpPr>
            <a:spLocks noGrp="1" noChangeArrowheads="1"/>
          </p:cNvSpPr>
          <p:nvPr>
            <p:ph type="sldNum" sz="quarter" idx="5"/>
          </p:nvPr>
        </p:nvSpPr>
        <p:spPr>
          <a:xfrm>
            <a:off x="4143375" y="9120188"/>
            <a:ext cx="3170238" cy="479425"/>
          </a:xfrm>
          <a:prstGeom prst="rect">
            <a:avLst/>
          </a:prstGeom>
          <a:noFill/>
        </p:spPr>
        <p:txBody>
          <a:bodyPr/>
          <a:lstStyle/>
          <a:p>
            <a:fld id="{0F8F28EB-C3EC-4C5E-B9A6-319519B7BE1F}" type="slidenum">
              <a:rPr lang="en-US"/>
              <a:pPr/>
              <a:t>20</a:t>
            </a:fld>
            <a:endParaRPr lang="en-US"/>
          </a:p>
        </p:txBody>
      </p:sp>
      <p:sp>
        <p:nvSpPr>
          <p:cNvPr id="97286" name="Rectangle 2"/>
          <p:cNvSpPr>
            <a:spLocks noGrp="1" noRot="1" noChangeAspect="1" noChangeArrowheads="1" noTextEdit="1"/>
          </p:cNvSpPr>
          <p:nvPr>
            <p:ph type="sldImg"/>
          </p:nvPr>
        </p:nvSpPr>
        <p:spPr>
          <a:xfrm>
            <a:off x="1258888" y="720725"/>
            <a:ext cx="4800600" cy="3600450"/>
          </a:xfrm>
          <a:prstGeom prst="rect">
            <a:avLst/>
          </a:prstGeom>
          <a:ln/>
        </p:spPr>
      </p:sp>
      <p:sp>
        <p:nvSpPr>
          <p:cNvPr id="97287" name="Rectangle 3"/>
          <p:cNvSpPr>
            <a:spLocks noGrp="1" noChangeArrowheads="1"/>
          </p:cNvSpPr>
          <p:nvPr>
            <p:ph type="body" idx="1"/>
          </p:nvPr>
        </p:nvSpPr>
        <p:spPr>
          <a:xfrm>
            <a:off x="731838" y="4560888"/>
            <a:ext cx="5851525" cy="4319587"/>
          </a:xfrm>
          <a:prstGeom prst="rect">
            <a:avLst/>
          </a:prstGeom>
          <a:noFill/>
          <a:ln/>
        </p:spPr>
        <p:txBody>
          <a:bodyPr/>
          <a:lstStyle/>
          <a:p>
            <a:pPr eaLnBrk="1" hangingPunct="1"/>
            <a:r>
              <a:rPr lang="en-US" smtClean="0">
                <a:latin typeface="Times New Roman" charset="0"/>
              </a:rPr>
              <a:t>Executive Functions I </a:t>
            </a:r>
          </a:p>
          <a:p>
            <a:pPr eaLnBrk="1" hangingPunct="1"/>
            <a:r>
              <a:rPr lang="en-US" smtClean="0">
                <a:latin typeface="Times New Roman" charset="0"/>
              </a:rPr>
              <a:t>These are the skills necessary for effective planning and problem solving.  They include the ability to</a:t>
            </a:r>
          </a:p>
          <a:p>
            <a:pPr eaLnBrk="1" hangingPunct="1"/>
            <a:r>
              <a:rPr lang="en-US" smtClean="0">
                <a:latin typeface="Times New Roman" charset="0"/>
              </a:rPr>
              <a:t>      1. 	Identify and prioritize problems</a:t>
            </a:r>
          </a:p>
          <a:p>
            <a:pPr eaLnBrk="1" hangingPunct="1"/>
            <a:r>
              <a:rPr lang="en-US" smtClean="0">
                <a:latin typeface="Times New Roman" charset="0"/>
              </a:rPr>
              <a:t>      2. 	Select, retrieve and/or gather, and organize pertinent data</a:t>
            </a:r>
          </a:p>
          <a:p>
            <a:pPr eaLnBrk="1" hangingPunct="1"/>
            <a:r>
              <a:rPr lang="en-US" smtClean="0">
                <a:latin typeface="Times New Roman" charset="0"/>
              </a:rPr>
              <a:t>      3. 	Select an appropriate problem solving strategy</a:t>
            </a:r>
          </a:p>
          <a:p>
            <a:pPr eaLnBrk="1" hangingPunct="1"/>
            <a:r>
              <a:rPr lang="en-US" smtClean="0">
                <a:latin typeface="Times New Roman" charset="0"/>
              </a:rPr>
              <a:t>      4.	Organize, analyze, and interpret relevant data</a:t>
            </a:r>
          </a:p>
          <a:p>
            <a:pPr eaLnBrk="1" hangingPunct="1"/>
            <a:r>
              <a:rPr lang="en-US" smtClean="0">
                <a:latin typeface="Times New Roman" charset="0"/>
              </a:rPr>
              <a:t>      5.	Evaluate results and process</a:t>
            </a:r>
          </a:p>
          <a:p>
            <a:pPr eaLnBrk="1" hangingPunct="1"/>
            <a:r>
              <a:rPr lang="en-US" smtClean="0">
                <a:latin typeface="Times New Roman" charset="0"/>
              </a:rPr>
              <a:t>      6. 	Working memory</a:t>
            </a:r>
          </a:p>
          <a:p>
            <a:pPr eaLnBrk="1" hangingPunct="1"/>
            <a:endParaRPr lang="en-US" smtClean="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Rectangle 2"/>
          <p:cNvSpPr>
            <a:spLocks noGrp="1" noChangeArrowheads="1"/>
          </p:cNvSpPr>
          <p:nvPr>
            <p:ph type="hdr" sz="quarter"/>
          </p:nvPr>
        </p:nvSpPr>
        <p:spPr>
          <a:xfrm>
            <a:off x="0" y="0"/>
            <a:ext cx="3170238" cy="479425"/>
          </a:xfrm>
          <a:prstGeom prst="rect">
            <a:avLst/>
          </a:prstGeom>
          <a:noFill/>
        </p:spPr>
        <p:txBody>
          <a:bodyPr/>
          <a:lstStyle/>
          <a:p>
            <a:r>
              <a:rPr lang="en-US" dirty="0" smtClean="0"/>
              <a:t> </a:t>
            </a:r>
            <a:endParaRPr lang="en-US" dirty="0"/>
          </a:p>
        </p:txBody>
      </p:sp>
      <p:sp>
        <p:nvSpPr>
          <p:cNvPr id="99331" name="Rectangle 3"/>
          <p:cNvSpPr>
            <a:spLocks noGrp="1" noChangeArrowheads="1"/>
          </p:cNvSpPr>
          <p:nvPr>
            <p:ph type="dt" sz="quarter" idx="1"/>
          </p:nvPr>
        </p:nvSpPr>
        <p:spPr>
          <a:xfrm>
            <a:off x="4143375" y="0"/>
            <a:ext cx="3170238" cy="479425"/>
          </a:xfrm>
          <a:prstGeom prst="rect">
            <a:avLst/>
          </a:prstGeom>
          <a:noFill/>
        </p:spPr>
        <p:txBody>
          <a:bodyPr/>
          <a:lstStyle/>
          <a:p>
            <a:r>
              <a:rPr lang="en-US" dirty="0" smtClean="0"/>
              <a:t> </a:t>
            </a:r>
            <a:endParaRPr lang="en-US" dirty="0"/>
          </a:p>
        </p:txBody>
      </p:sp>
      <p:sp>
        <p:nvSpPr>
          <p:cNvPr id="99332" name="Rectangle 6"/>
          <p:cNvSpPr>
            <a:spLocks noGrp="1" noChangeArrowheads="1"/>
          </p:cNvSpPr>
          <p:nvPr>
            <p:ph type="ftr" sz="quarter" idx="4"/>
          </p:nvPr>
        </p:nvSpPr>
        <p:spPr>
          <a:xfrm>
            <a:off x="0" y="9120188"/>
            <a:ext cx="3170238" cy="479425"/>
          </a:xfrm>
          <a:prstGeom prst="rect">
            <a:avLst/>
          </a:prstGeom>
          <a:noFill/>
        </p:spPr>
        <p:txBody>
          <a:bodyPr/>
          <a:lstStyle/>
          <a:p>
            <a:r>
              <a:rPr lang="en-US" dirty="0" smtClean="0"/>
              <a:t>  </a:t>
            </a:r>
            <a:endParaRPr lang="en-US" dirty="0"/>
          </a:p>
        </p:txBody>
      </p:sp>
      <p:sp>
        <p:nvSpPr>
          <p:cNvPr id="99333" name="Rectangle 7"/>
          <p:cNvSpPr>
            <a:spLocks noGrp="1" noChangeArrowheads="1"/>
          </p:cNvSpPr>
          <p:nvPr>
            <p:ph type="sldNum" sz="quarter" idx="5"/>
          </p:nvPr>
        </p:nvSpPr>
        <p:spPr>
          <a:xfrm>
            <a:off x="4143375" y="9120188"/>
            <a:ext cx="3170238" cy="479425"/>
          </a:xfrm>
          <a:prstGeom prst="rect">
            <a:avLst/>
          </a:prstGeom>
          <a:noFill/>
        </p:spPr>
        <p:txBody>
          <a:bodyPr/>
          <a:lstStyle/>
          <a:p>
            <a:fld id="{9AD80753-4B8D-425C-B7C6-6E08334833E5}" type="slidenum">
              <a:rPr lang="en-US"/>
              <a:pPr/>
              <a:t>21</a:t>
            </a:fld>
            <a:endParaRPr lang="en-US"/>
          </a:p>
        </p:txBody>
      </p:sp>
      <p:sp>
        <p:nvSpPr>
          <p:cNvPr id="99334" name="Rectangle 2"/>
          <p:cNvSpPr>
            <a:spLocks noGrp="1" noRot="1" noChangeAspect="1" noChangeArrowheads="1" noTextEdit="1"/>
          </p:cNvSpPr>
          <p:nvPr>
            <p:ph type="sldImg"/>
          </p:nvPr>
        </p:nvSpPr>
        <p:spPr>
          <a:xfrm>
            <a:off x="1258888" y="720725"/>
            <a:ext cx="4800600" cy="3600450"/>
          </a:xfrm>
          <a:prstGeom prst="rect">
            <a:avLst/>
          </a:prstGeom>
          <a:ln/>
        </p:spPr>
      </p:sp>
      <p:sp>
        <p:nvSpPr>
          <p:cNvPr id="99335" name="Rectangle 3"/>
          <p:cNvSpPr>
            <a:spLocks noGrp="1" noChangeArrowheads="1"/>
          </p:cNvSpPr>
          <p:nvPr>
            <p:ph type="body" idx="1"/>
          </p:nvPr>
        </p:nvSpPr>
        <p:spPr>
          <a:xfrm>
            <a:off x="731838" y="4560888"/>
            <a:ext cx="5851525" cy="4319587"/>
          </a:xfrm>
          <a:prstGeom prst="rect">
            <a:avLst/>
          </a:prstGeom>
          <a:noFill/>
          <a:ln/>
        </p:spPr>
        <p:txBody>
          <a:bodyPr/>
          <a:lstStyle/>
          <a:p>
            <a:pPr eaLnBrk="1" hangingPunct="1"/>
            <a:r>
              <a:rPr lang="en-US" smtClean="0">
                <a:latin typeface="Times New Roman" charset="0"/>
              </a:rPr>
              <a:t>Executive Functions II</a:t>
            </a:r>
          </a:p>
          <a:p>
            <a:pPr eaLnBrk="1" hangingPunct="1"/>
            <a:r>
              <a:rPr lang="en-US" smtClean="0">
                <a:latin typeface="Times New Roman" charset="0"/>
              </a:rPr>
              <a:t>      7. 	Focus and filter (that is, maintain selective attention)</a:t>
            </a:r>
          </a:p>
          <a:p>
            <a:pPr eaLnBrk="1" hangingPunct="1"/>
            <a:r>
              <a:rPr lang="en-US" smtClean="0">
                <a:latin typeface="Times New Roman" charset="0"/>
              </a:rPr>
              <a:t>      8.	Regulate affect</a:t>
            </a:r>
          </a:p>
          <a:p>
            <a:pPr eaLnBrk="1" hangingPunct="1"/>
            <a:r>
              <a:rPr lang="en-US" smtClean="0">
                <a:latin typeface="Times New Roman" charset="0"/>
              </a:rPr>
              <a:t>      9.  	Regulate behavior (that is, impulse control)</a:t>
            </a:r>
          </a:p>
          <a:p>
            <a:pPr eaLnBrk="1" hangingPunct="1"/>
            <a:r>
              <a:rPr lang="en-US" smtClean="0">
                <a:latin typeface="Times New Roman" charset="0"/>
              </a:rPr>
              <a:t>      10.	Regulate arousal level</a:t>
            </a:r>
          </a:p>
          <a:p>
            <a:pPr eaLnBrk="1" hangingPunct="1"/>
            <a:r>
              <a:rPr lang="en-US" smtClean="0">
                <a:latin typeface="Times New Roman" charset="0"/>
              </a:rPr>
              <a:t>      11.     Regulate information processing (that is, control variability)</a:t>
            </a:r>
          </a:p>
          <a:p>
            <a:pPr eaLnBrk="1" hangingPunct="1"/>
            <a:r>
              <a:rPr lang="en-US" smtClean="0">
                <a:latin typeface="Times New Roman" charset="0"/>
              </a:rPr>
              <a:t>      12.	Maintain motivation</a:t>
            </a:r>
          </a:p>
          <a:p>
            <a:pPr eaLnBrk="1" hangingPunct="1"/>
            <a:endParaRPr lang="en-US" smtClean="0">
              <a:latin typeface="Times New Roman" charset="0"/>
            </a:endParaRPr>
          </a:p>
          <a:p>
            <a:pPr eaLnBrk="1" hangingPunct="1"/>
            <a:r>
              <a:rPr lang="en-US" smtClean="0">
                <a:latin typeface="Times New Roman" charset="0"/>
              </a:rPr>
              <a:t>Problems in these and related skills are being considered for inclusion in the ADHD symptom-complex in DSM V</a:t>
            </a:r>
          </a:p>
          <a:p>
            <a:pPr eaLnBrk="1" hangingPunct="1"/>
            <a:endParaRPr lang="en-US" smtClean="0">
              <a:latin typeface="Times New Roman" charset="0"/>
            </a:endParaRPr>
          </a:p>
          <a:p>
            <a:pPr eaLnBrk="1" hangingPunct="1"/>
            <a:r>
              <a:rPr lang="en-US" smtClean="0">
                <a:latin typeface="Times New Roman" charset="0"/>
              </a:rPr>
              <a:t>Adele Diamond: Inhibitory Control, Working Memory, Cognitive Flexibility</a:t>
            </a:r>
            <a:endParaRPr lang="en-US" smtClean="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2"/>
          <p:cNvSpPr>
            <a:spLocks noGrp="1" noChangeArrowheads="1"/>
          </p:cNvSpPr>
          <p:nvPr>
            <p:ph type="hdr" sz="quarter"/>
          </p:nvPr>
        </p:nvSpPr>
        <p:spPr>
          <a:xfrm>
            <a:off x="0" y="0"/>
            <a:ext cx="3170238" cy="479425"/>
          </a:xfrm>
          <a:prstGeom prst="rect">
            <a:avLst/>
          </a:prstGeom>
          <a:noFill/>
        </p:spPr>
        <p:txBody>
          <a:bodyPr/>
          <a:lstStyle/>
          <a:p>
            <a:r>
              <a:rPr lang="en-US" dirty="0" smtClean="0"/>
              <a:t> </a:t>
            </a:r>
            <a:endParaRPr lang="en-US" dirty="0"/>
          </a:p>
        </p:txBody>
      </p:sp>
      <p:sp>
        <p:nvSpPr>
          <p:cNvPr id="101379" name="Rectangle 3"/>
          <p:cNvSpPr>
            <a:spLocks noGrp="1" noChangeArrowheads="1"/>
          </p:cNvSpPr>
          <p:nvPr>
            <p:ph type="dt" sz="quarter" idx="1"/>
          </p:nvPr>
        </p:nvSpPr>
        <p:spPr>
          <a:xfrm>
            <a:off x="4143375" y="0"/>
            <a:ext cx="3170238" cy="479425"/>
          </a:xfrm>
          <a:prstGeom prst="rect">
            <a:avLst/>
          </a:prstGeom>
          <a:noFill/>
        </p:spPr>
        <p:txBody>
          <a:bodyPr/>
          <a:lstStyle/>
          <a:p>
            <a:r>
              <a:rPr lang="en-US" dirty="0" smtClean="0"/>
              <a:t> </a:t>
            </a:r>
            <a:endParaRPr lang="en-US" dirty="0"/>
          </a:p>
        </p:txBody>
      </p:sp>
      <p:sp>
        <p:nvSpPr>
          <p:cNvPr id="101380" name="Rectangle 6"/>
          <p:cNvSpPr>
            <a:spLocks noGrp="1" noChangeArrowheads="1"/>
          </p:cNvSpPr>
          <p:nvPr>
            <p:ph type="ftr" sz="quarter" idx="4"/>
          </p:nvPr>
        </p:nvSpPr>
        <p:spPr>
          <a:xfrm>
            <a:off x="0" y="9120188"/>
            <a:ext cx="3170238" cy="479425"/>
          </a:xfrm>
          <a:prstGeom prst="rect">
            <a:avLst/>
          </a:prstGeom>
          <a:noFill/>
        </p:spPr>
        <p:txBody>
          <a:bodyPr/>
          <a:lstStyle/>
          <a:p>
            <a:r>
              <a:rPr lang="en-US" dirty="0" smtClean="0"/>
              <a:t>  </a:t>
            </a:r>
            <a:endParaRPr lang="en-US" dirty="0"/>
          </a:p>
        </p:txBody>
      </p:sp>
      <p:sp>
        <p:nvSpPr>
          <p:cNvPr id="101381" name="Rectangle 7"/>
          <p:cNvSpPr>
            <a:spLocks noGrp="1" noChangeArrowheads="1"/>
          </p:cNvSpPr>
          <p:nvPr>
            <p:ph type="sldNum" sz="quarter" idx="5"/>
          </p:nvPr>
        </p:nvSpPr>
        <p:spPr>
          <a:xfrm>
            <a:off x="4143375" y="9120188"/>
            <a:ext cx="3170238" cy="479425"/>
          </a:xfrm>
          <a:prstGeom prst="rect">
            <a:avLst/>
          </a:prstGeom>
          <a:noFill/>
        </p:spPr>
        <p:txBody>
          <a:bodyPr/>
          <a:lstStyle/>
          <a:p>
            <a:fld id="{A6B29C66-943F-4692-971E-8A09D65DF24C}" type="slidenum">
              <a:rPr lang="en-US"/>
              <a:pPr/>
              <a:t>22</a:t>
            </a:fld>
            <a:endParaRPr lang="en-US"/>
          </a:p>
        </p:txBody>
      </p:sp>
      <p:sp>
        <p:nvSpPr>
          <p:cNvPr id="101382" name="Rectangle 2"/>
          <p:cNvSpPr>
            <a:spLocks noGrp="1" noRot="1" noChangeAspect="1" noChangeArrowheads="1" noTextEdit="1"/>
          </p:cNvSpPr>
          <p:nvPr>
            <p:ph type="sldImg"/>
          </p:nvPr>
        </p:nvSpPr>
        <p:spPr>
          <a:xfrm>
            <a:off x="1258888" y="720725"/>
            <a:ext cx="4800600" cy="3600450"/>
          </a:xfrm>
          <a:prstGeom prst="rect">
            <a:avLst/>
          </a:prstGeom>
          <a:ln/>
        </p:spPr>
      </p:sp>
      <p:sp>
        <p:nvSpPr>
          <p:cNvPr id="101383" name="Rectangle 3"/>
          <p:cNvSpPr>
            <a:spLocks noGrp="1" noChangeArrowheads="1"/>
          </p:cNvSpPr>
          <p:nvPr>
            <p:ph type="body" idx="1"/>
          </p:nvPr>
        </p:nvSpPr>
        <p:spPr>
          <a:xfrm>
            <a:off x="731838" y="4560888"/>
            <a:ext cx="5851525" cy="4319587"/>
          </a:xfrm>
          <a:prstGeom prst="rect">
            <a:avLst/>
          </a:prstGeom>
          <a:noFill/>
          <a:ln/>
        </p:spPr>
        <p:txBody>
          <a:bodyPr/>
          <a:lstStyle/>
          <a:p>
            <a:pPr eaLnBrk="1" hangingPunct="1"/>
            <a:endParaRPr lang="en-US" smtClean="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Rectangle 2"/>
          <p:cNvSpPr>
            <a:spLocks noGrp="1" noChangeArrowheads="1"/>
          </p:cNvSpPr>
          <p:nvPr>
            <p:ph type="hdr" sz="quarter"/>
          </p:nvPr>
        </p:nvSpPr>
        <p:spPr>
          <a:xfrm>
            <a:off x="0" y="0"/>
            <a:ext cx="3170238" cy="479425"/>
          </a:xfrm>
          <a:prstGeom prst="rect">
            <a:avLst/>
          </a:prstGeom>
          <a:noFill/>
        </p:spPr>
        <p:txBody>
          <a:bodyPr/>
          <a:lstStyle/>
          <a:p>
            <a:r>
              <a:rPr lang="en-US" dirty="0" smtClean="0"/>
              <a:t> </a:t>
            </a:r>
            <a:endParaRPr lang="en-US" dirty="0"/>
          </a:p>
        </p:txBody>
      </p:sp>
      <p:sp>
        <p:nvSpPr>
          <p:cNvPr id="103427" name="Rectangle 3"/>
          <p:cNvSpPr>
            <a:spLocks noGrp="1" noChangeArrowheads="1"/>
          </p:cNvSpPr>
          <p:nvPr>
            <p:ph type="dt" sz="quarter" idx="1"/>
          </p:nvPr>
        </p:nvSpPr>
        <p:spPr>
          <a:xfrm>
            <a:off x="4143375" y="0"/>
            <a:ext cx="3170238" cy="479425"/>
          </a:xfrm>
          <a:prstGeom prst="rect">
            <a:avLst/>
          </a:prstGeom>
          <a:noFill/>
        </p:spPr>
        <p:txBody>
          <a:bodyPr/>
          <a:lstStyle/>
          <a:p>
            <a:r>
              <a:rPr lang="en-US" dirty="0" smtClean="0"/>
              <a:t> </a:t>
            </a:r>
            <a:endParaRPr lang="en-US" dirty="0"/>
          </a:p>
        </p:txBody>
      </p:sp>
      <p:sp>
        <p:nvSpPr>
          <p:cNvPr id="103428" name="Rectangle 6"/>
          <p:cNvSpPr>
            <a:spLocks noGrp="1" noChangeArrowheads="1"/>
          </p:cNvSpPr>
          <p:nvPr>
            <p:ph type="ftr" sz="quarter" idx="4"/>
          </p:nvPr>
        </p:nvSpPr>
        <p:spPr>
          <a:xfrm>
            <a:off x="0" y="9120188"/>
            <a:ext cx="3170238" cy="479425"/>
          </a:xfrm>
          <a:prstGeom prst="rect">
            <a:avLst/>
          </a:prstGeom>
          <a:noFill/>
        </p:spPr>
        <p:txBody>
          <a:bodyPr/>
          <a:lstStyle/>
          <a:p>
            <a:r>
              <a:rPr lang="en-US" dirty="0" smtClean="0"/>
              <a:t>  </a:t>
            </a:r>
            <a:endParaRPr lang="en-US" dirty="0"/>
          </a:p>
        </p:txBody>
      </p:sp>
      <p:sp>
        <p:nvSpPr>
          <p:cNvPr id="103429" name="Rectangle 7"/>
          <p:cNvSpPr>
            <a:spLocks noGrp="1" noChangeArrowheads="1"/>
          </p:cNvSpPr>
          <p:nvPr>
            <p:ph type="sldNum" sz="quarter" idx="5"/>
          </p:nvPr>
        </p:nvSpPr>
        <p:spPr>
          <a:xfrm>
            <a:off x="4143375" y="9120188"/>
            <a:ext cx="3170238" cy="479425"/>
          </a:xfrm>
          <a:prstGeom prst="rect">
            <a:avLst/>
          </a:prstGeom>
          <a:noFill/>
        </p:spPr>
        <p:txBody>
          <a:bodyPr/>
          <a:lstStyle/>
          <a:p>
            <a:fld id="{7F7DCBDA-E2A2-4D6F-889B-93336ACC0643}" type="slidenum">
              <a:rPr lang="en-US"/>
              <a:pPr/>
              <a:t>23</a:t>
            </a:fld>
            <a:endParaRPr lang="en-US"/>
          </a:p>
        </p:txBody>
      </p:sp>
      <p:sp>
        <p:nvSpPr>
          <p:cNvPr id="103430" name="Rectangle 2"/>
          <p:cNvSpPr>
            <a:spLocks noGrp="1" noRot="1" noChangeAspect="1" noChangeArrowheads="1" noTextEdit="1"/>
          </p:cNvSpPr>
          <p:nvPr>
            <p:ph type="sldImg"/>
          </p:nvPr>
        </p:nvSpPr>
        <p:spPr>
          <a:xfrm>
            <a:off x="1258888" y="720725"/>
            <a:ext cx="4800600" cy="3600450"/>
          </a:xfrm>
          <a:prstGeom prst="rect">
            <a:avLst/>
          </a:prstGeom>
          <a:ln/>
        </p:spPr>
      </p:sp>
      <p:sp>
        <p:nvSpPr>
          <p:cNvPr id="103431" name="Rectangle 3"/>
          <p:cNvSpPr>
            <a:spLocks noGrp="1" noChangeArrowheads="1"/>
          </p:cNvSpPr>
          <p:nvPr>
            <p:ph type="body" idx="1"/>
          </p:nvPr>
        </p:nvSpPr>
        <p:spPr>
          <a:xfrm>
            <a:off x="731838" y="4560888"/>
            <a:ext cx="5851525" cy="4319587"/>
          </a:xfrm>
          <a:prstGeom prst="rect">
            <a:avLst/>
          </a:prstGeom>
          <a:noFill/>
          <a:ln/>
        </p:spPr>
        <p:txBody>
          <a:bodyPr/>
          <a:lstStyle/>
          <a:p>
            <a:pPr eaLnBrk="1" hangingPunct="1"/>
            <a:endParaRPr lang="en-US" smtClean="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Rectangle 2"/>
          <p:cNvSpPr>
            <a:spLocks noGrp="1" noChangeArrowheads="1"/>
          </p:cNvSpPr>
          <p:nvPr>
            <p:ph type="hdr" sz="quarter"/>
          </p:nvPr>
        </p:nvSpPr>
        <p:spPr>
          <a:xfrm>
            <a:off x="0" y="0"/>
            <a:ext cx="3170238" cy="479425"/>
          </a:xfrm>
          <a:prstGeom prst="rect">
            <a:avLst/>
          </a:prstGeom>
          <a:noFill/>
        </p:spPr>
        <p:txBody>
          <a:bodyPr/>
          <a:lstStyle/>
          <a:p>
            <a:r>
              <a:rPr lang="en-US" dirty="0" smtClean="0"/>
              <a:t> </a:t>
            </a:r>
            <a:endParaRPr lang="en-US" dirty="0"/>
          </a:p>
        </p:txBody>
      </p:sp>
      <p:sp>
        <p:nvSpPr>
          <p:cNvPr id="105475" name="Rectangle 3"/>
          <p:cNvSpPr>
            <a:spLocks noGrp="1" noChangeArrowheads="1"/>
          </p:cNvSpPr>
          <p:nvPr>
            <p:ph type="dt" sz="quarter" idx="1"/>
          </p:nvPr>
        </p:nvSpPr>
        <p:spPr>
          <a:xfrm>
            <a:off x="4143375" y="0"/>
            <a:ext cx="3170238" cy="479425"/>
          </a:xfrm>
          <a:prstGeom prst="rect">
            <a:avLst/>
          </a:prstGeom>
          <a:noFill/>
        </p:spPr>
        <p:txBody>
          <a:bodyPr/>
          <a:lstStyle/>
          <a:p>
            <a:r>
              <a:rPr lang="en-US" dirty="0" smtClean="0"/>
              <a:t> </a:t>
            </a:r>
            <a:endParaRPr lang="en-US" dirty="0"/>
          </a:p>
        </p:txBody>
      </p:sp>
      <p:sp>
        <p:nvSpPr>
          <p:cNvPr id="105476" name="Rectangle 6"/>
          <p:cNvSpPr>
            <a:spLocks noGrp="1" noChangeArrowheads="1"/>
          </p:cNvSpPr>
          <p:nvPr>
            <p:ph type="ftr" sz="quarter" idx="4"/>
          </p:nvPr>
        </p:nvSpPr>
        <p:spPr>
          <a:xfrm>
            <a:off x="0" y="9120188"/>
            <a:ext cx="3170238" cy="479425"/>
          </a:xfrm>
          <a:prstGeom prst="rect">
            <a:avLst/>
          </a:prstGeom>
          <a:noFill/>
        </p:spPr>
        <p:txBody>
          <a:bodyPr/>
          <a:lstStyle/>
          <a:p>
            <a:r>
              <a:rPr lang="en-US" dirty="0" smtClean="0"/>
              <a:t>  </a:t>
            </a:r>
            <a:endParaRPr lang="en-US" dirty="0"/>
          </a:p>
        </p:txBody>
      </p:sp>
      <p:sp>
        <p:nvSpPr>
          <p:cNvPr id="105477" name="Rectangle 7"/>
          <p:cNvSpPr>
            <a:spLocks noGrp="1" noChangeArrowheads="1"/>
          </p:cNvSpPr>
          <p:nvPr>
            <p:ph type="sldNum" sz="quarter" idx="5"/>
          </p:nvPr>
        </p:nvSpPr>
        <p:spPr>
          <a:xfrm>
            <a:off x="4143375" y="9120188"/>
            <a:ext cx="3170238" cy="479425"/>
          </a:xfrm>
          <a:prstGeom prst="rect">
            <a:avLst/>
          </a:prstGeom>
          <a:noFill/>
        </p:spPr>
        <p:txBody>
          <a:bodyPr/>
          <a:lstStyle/>
          <a:p>
            <a:fld id="{27988FC9-3497-4AC6-AB51-9C83E531E76D}" type="slidenum">
              <a:rPr lang="en-US"/>
              <a:pPr/>
              <a:t>24</a:t>
            </a:fld>
            <a:endParaRPr lang="en-US"/>
          </a:p>
        </p:txBody>
      </p:sp>
      <p:sp>
        <p:nvSpPr>
          <p:cNvPr id="105478" name="Rectangle 2"/>
          <p:cNvSpPr>
            <a:spLocks noGrp="1" noRot="1" noChangeAspect="1" noChangeArrowheads="1" noTextEdit="1"/>
          </p:cNvSpPr>
          <p:nvPr>
            <p:ph type="sldImg"/>
          </p:nvPr>
        </p:nvSpPr>
        <p:spPr>
          <a:xfrm>
            <a:off x="1258888" y="720725"/>
            <a:ext cx="4800600" cy="3600450"/>
          </a:xfrm>
          <a:prstGeom prst="rect">
            <a:avLst/>
          </a:prstGeom>
          <a:ln/>
        </p:spPr>
      </p:sp>
      <p:sp>
        <p:nvSpPr>
          <p:cNvPr id="105479" name="Rectangle 3"/>
          <p:cNvSpPr>
            <a:spLocks noGrp="1" noChangeArrowheads="1"/>
          </p:cNvSpPr>
          <p:nvPr>
            <p:ph type="body" idx="1"/>
          </p:nvPr>
        </p:nvSpPr>
        <p:spPr>
          <a:xfrm>
            <a:off x="731838" y="4560888"/>
            <a:ext cx="5851525" cy="4319587"/>
          </a:xfrm>
          <a:prstGeom prst="rect">
            <a:avLst/>
          </a:prstGeom>
          <a:noFill/>
          <a:ln/>
        </p:spPr>
        <p:txBody>
          <a:bodyPr>
            <a:normAutofit fontScale="70000" lnSpcReduction="20000"/>
          </a:bodyPr>
          <a:lstStyle/>
          <a:p>
            <a:pPr marL="228600" indent="-228600" eaLnBrk="1" hangingPunct="1"/>
            <a:r>
              <a:rPr lang="en-US" smtClean="0">
                <a:latin typeface="Times New Roman" charset="0"/>
              </a:rPr>
              <a:t>Causes I </a:t>
            </a:r>
          </a:p>
          <a:p>
            <a:pPr marL="228600" indent="-228600" eaLnBrk="1" hangingPunct="1"/>
            <a:r>
              <a:rPr lang="en-US" smtClean="0">
                <a:latin typeface="Times New Roman" charset="0"/>
              </a:rPr>
              <a:t>The causes of inattention and impulsivity are many and often co-exist.  That is, co-morbidity (the presence of at least two of these causes together) with ADHD is usual.  It is actually uncommon for someone with ADHD to not have at least one other contributing problem.  But let’s briefly look at them one by one.  We’ll be talking about many of them later in more detail.</a:t>
            </a:r>
          </a:p>
          <a:p>
            <a:pPr marL="228600" indent="-228600" eaLnBrk="1" hangingPunct="1"/>
            <a:endParaRPr lang="en-US" smtClean="0">
              <a:latin typeface="Times New Roman" charset="0"/>
            </a:endParaRPr>
          </a:p>
          <a:p>
            <a:pPr lvl="2" eaLnBrk="1" hangingPunct="1"/>
            <a:r>
              <a:rPr lang="en-US" smtClean="0">
                <a:latin typeface="Times New Roman" charset="0"/>
              </a:rPr>
              <a:t>1.	Normal?  Yes there are a number of kids, called “active alert” by Dr. Linda Budd, who are inquisitive, active, and bright and who “bug” their parents who would like a nice quiet weekend or evening.  There’s nothing wrong with these kids- they’re simply high energy types.  We’ll see an example of this later when we review some T.O.V.A. protocols.  </a:t>
            </a:r>
          </a:p>
          <a:p>
            <a:pPr lvl="2" eaLnBrk="1" hangingPunct="1"/>
            <a:endParaRPr lang="en-US" smtClean="0">
              <a:latin typeface="Times New Roman" charset="0"/>
            </a:endParaRPr>
          </a:p>
          <a:p>
            <a:pPr lvl="2" eaLnBrk="1" hangingPunct="1"/>
            <a:r>
              <a:rPr lang="en-US" smtClean="0">
                <a:latin typeface="Times New Roman" charset="0"/>
              </a:rPr>
              <a:t>2.	Many medical problems can appear with many of the ADHD symptoms.  Hyperthyroidism would be one example, but there are many.</a:t>
            </a:r>
          </a:p>
          <a:p>
            <a:pPr marL="228600" indent="-228600" eaLnBrk="1" hangingPunct="1"/>
            <a:endParaRPr lang="en-US" smtClean="0">
              <a:latin typeface="Times New Roman" charset="0"/>
            </a:endParaRPr>
          </a:p>
          <a:p>
            <a:pPr lvl="2" eaLnBrk="1" hangingPunct="1"/>
            <a:r>
              <a:rPr lang="en-US" smtClean="0">
                <a:latin typeface="Times New Roman" charset="0"/>
              </a:rPr>
              <a:t>3.	Many neurological disorders other than ADHD can produce an ADHD picture.  Seizures, traumatic brain injuries, sleep disorders, dementias- just to name a few.  Ever wonder what percent of injured and stress disordered war veterans have ADHD secondary to TBI (traumatic brain injuries)?</a:t>
            </a:r>
          </a:p>
          <a:p>
            <a:pPr lvl="2" eaLnBrk="1" hangingPunct="1"/>
            <a:endParaRPr lang="en-US" smtClean="0">
              <a:latin typeface="Times New Roman" charset="0"/>
            </a:endParaRPr>
          </a:p>
          <a:p>
            <a:pPr lvl="2" eaLnBrk="1" hangingPunct="1"/>
            <a:r>
              <a:rPr lang="en-US" smtClean="0">
                <a:latin typeface="Times New Roman" charset="0"/>
              </a:rPr>
              <a:t>4.	Sensory deficits (like untreated hearing loss or visual impairment) and any of the uncommon but possible hypersensitivities (like to smell or touch). </a:t>
            </a:r>
          </a:p>
          <a:p>
            <a:pPr lvl="2" eaLnBrk="1" hangingPunct="1"/>
            <a:endParaRPr lang="en-US" smtClean="0">
              <a:latin typeface="Times New Roman" charset="0"/>
            </a:endParaRPr>
          </a:p>
          <a:p>
            <a:pPr lvl="2" eaLnBrk="1" hangingPunct="1"/>
            <a:r>
              <a:rPr lang="en-US" smtClean="0">
                <a:latin typeface="Times New Roman" charset="0"/>
              </a:rPr>
              <a:t>One of my first patients in child psychiatry was a baby carried into the clinic on a pillow by his distraught-appearing mother who was followed by six young children.  My first thought was that mom was the patient.  Fortunately, before I could ask any damning questions, she told me that, unlike her other children, this one got upset and cried whenever he was touched, even to be breast fed.  So she holds him on a pillow, and he does fine.  Perhaps he has “touch pain”? she asked.  “And what do I tell my neighbors who think I’m strange?”  After advising her that her son was, indeed, kinesthetically hypersensitive, that it would improve over time, and she was doing the right thing, she left with a smile on her face.</a:t>
            </a:r>
          </a:p>
          <a:p>
            <a:pPr lvl="2" eaLnBrk="1" hangingPunct="1"/>
            <a:endParaRPr lang="en-US" smtClean="0">
              <a:latin typeface="Times New Roman" charset="0"/>
            </a:endParaRPr>
          </a:p>
          <a:p>
            <a:pPr lvl="2" eaLnBrk="1" hangingPunct="1"/>
            <a:r>
              <a:rPr lang="en-US" smtClean="0">
                <a:latin typeface="Times New Roman" charset="0"/>
              </a:rPr>
              <a:t>Okay, that was an unusual example.  How about an individual who doesn’t tolerate strong odors like perfume, cigarette smoke, or even aftershave lotion?</a:t>
            </a:r>
          </a:p>
          <a:p>
            <a:pPr lvl="2" eaLnBrk="1" hangingPunct="1"/>
            <a:endParaRPr lang="en-US" smtClean="0">
              <a:latin typeface="Times New Roman" charset="0"/>
            </a:endParaRPr>
          </a:p>
          <a:p>
            <a:pPr lvl="2" eaLnBrk="1" hangingPunct="1">
              <a:buFontTx/>
              <a:buAutoNum type="arabicPeriod" startAt="5"/>
            </a:pPr>
            <a:r>
              <a:rPr lang="en-US" smtClean="0">
                <a:latin typeface="Times New Roman" charset="0"/>
              </a:rPr>
              <a:t>Many medications (like anticonvulsants, antipsychotics, and antihistamines) affect the CNS</a:t>
            </a:r>
          </a:p>
          <a:p>
            <a:pPr lvl="2" eaLnBrk="1" hangingPunct="1"/>
            <a:r>
              <a:rPr lang="en-US" smtClean="0">
                <a:latin typeface="Times New Roman" charset="0"/>
              </a:rPr>
              <a:t>and can produce the symptom complex of ADHD.</a:t>
            </a: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Rectangle 2"/>
          <p:cNvSpPr>
            <a:spLocks noGrp="1" noChangeArrowheads="1"/>
          </p:cNvSpPr>
          <p:nvPr>
            <p:ph type="hdr" sz="quarter"/>
          </p:nvPr>
        </p:nvSpPr>
        <p:spPr>
          <a:xfrm>
            <a:off x="0" y="0"/>
            <a:ext cx="3170238" cy="479425"/>
          </a:xfrm>
          <a:prstGeom prst="rect">
            <a:avLst/>
          </a:prstGeom>
          <a:noFill/>
        </p:spPr>
        <p:txBody>
          <a:bodyPr/>
          <a:lstStyle/>
          <a:p>
            <a:r>
              <a:rPr lang="en-US" dirty="0" smtClean="0"/>
              <a:t> </a:t>
            </a:r>
            <a:endParaRPr lang="en-US" dirty="0"/>
          </a:p>
        </p:txBody>
      </p:sp>
      <p:sp>
        <p:nvSpPr>
          <p:cNvPr id="107523" name="Rectangle 3"/>
          <p:cNvSpPr>
            <a:spLocks noGrp="1" noChangeArrowheads="1"/>
          </p:cNvSpPr>
          <p:nvPr>
            <p:ph type="dt" sz="quarter" idx="1"/>
          </p:nvPr>
        </p:nvSpPr>
        <p:spPr>
          <a:xfrm>
            <a:off x="4143375" y="0"/>
            <a:ext cx="3170238" cy="479425"/>
          </a:xfrm>
          <a:prstGeom prst="rect">
            <a:avLst/>
          </a:prstGeom>
          <a:noFill/>
        </p:spPr>
        <p:txBody>
          <a:bodyPr/>
          <a:lstStyle/>
          <a:p>
            <a:r>
              <a:rPr lang="en-US" dirty="0" smtClean="0"/>
              <a:t> </a:t>
            </a:r>
            <a:endParaRPr lang="en-US" dirty="0"/>
          </a:p>
        </p:txBody>
      </p:sp>
      <p:sp>
        <p:nvSpPr>
          <p:cNvPr id="107524" name="Rectangle 6"/>
          <p:cNvSpPr>
            <a:spLocks noGrp="1" noChangeArrowheads="1"/>
          </p:cNvSpPr>
          <p:nvPr>
            <p:ph type="ftr" sz="quarter" idx="4"/>
          </p:nvPr>
        </p:nvSpPr>
        <p:spPr>
          <a:xfrm>
            <a:off x="0" y="9120188"/>
            <a:ext cx="3170238" cy="479425"/>
          </a:xfrm>
          <a:prstGeom prst="rect">
            <a:avLst/>
          </a:prstGeom>
          <a:noFill/>
        </p:spPr>
        <p:txBody>
          <a:bodyPr/>
          <a:lstStyle/>
          <a:p>
            <a:r>
              <a:rPr lang="en-US" dirty="0" smtClean="0"/>
              <a:t>  </a:t>
            </a:r>
            <a:endParaRPr lang="en-US" dirty="0"/>
          </a:p>
        </p:txBody>
      </p:sp>
      <p:sp>
        <p:nvSpPr>
          <p:cNvPr id="107525" name="Rectangle 7"/>
          <p:cNvSpPr>
            <a:spLocks noGrp="1" noChangeArrowheads="1"/>
          </p:cNvSpPr>
          <p:nvPr>
            <p:ph type="sldNum" sz="quarter" idx="5"/>
          </p:nvPr>
        </p:nvSpPr>
        <p:spPr>
          <a:xfrm>
            <a:off x="4143375" y="9120188"/>
            <a:ext cx="3170238" cy="479425"/>
          </a:xfrm>
          <a:prstGeom prst="rect">
            <a:avLst/>
          </a:prstGeom>
          <a:noFill/>
        </p:spPr>
        <p:txBody>
          <a:bodyPr/>
          <a:lstStyle/>
          <a:p>
            <a:fld id="{2CD7CBFE-B777-4FB4-A55B-4D8319139203}" type="slidenum">
              <a:rPr lang="en-US"/>
              <a:pPr/>
              <a:t>25</a:t>
            </a:fld>
            <a:endParaRPr lang="en-US"/>
          </a:p>
        </p:txBody>
      </p:sp>
      <p:sp>
        <p:nvSpPr>
          <p:cNvPr id="107526" name="Rectangle 2"/>
          <p:cNvSpPr>
            <a:spLocks noGrp="1" noRot="1" noChangeAspect="1" noChangeArrowheads="1" noTextEdit="1"/>
          </p:cNvSpPr>
          <p:nvPr>
            <p:ph type="sldImg"/>
          </p:nvPr>
        </p:nvSpPr>
        <p:spPr>
          <a:xfrm>
            <a:off x="1258888" y="720725"/>
            <a:ext cx="4800600" cy="3600450"/>
          </a:xfrm>
          <a:prstGeom prst="rect">
            <a:avLst/>
          </a:prstGeom>
          <a:ln/>
        </p:spPr>
      </p:sp>
      <p:sp>
        <p:nvSpPr>
          <p:cNvPr id="107527" name="Rectangle 3"/>
          <p:cNvSpPr>
            <a:spLocks noGrp="1" noChangeArrowheads="1"/>
          </p:cNvSpPr>
          <p:nvPr>
            <p:ph type="body" idx="1"/>
          </p:nvPr>
        </p:nvSpPr>
        <p:spPr>
          <a:xfrm>
            <a:off x="731838" y="4560888"/>
            <a:ext cx="5851525" cy="4319587"/>
          </a:xfrm>
          <a:prstGeom prst="rect">
            <a:avLst/>
          </a:prstGeom>
          <a:noFill/>
          <a:ln/>
        </p:spPr>
        <p:txBody>
          <a:bodyPr>
            <a:normAutofit fontScale="92500" lnSpcReduction="10000"/>
          </a:bodyPr>
          <a:lstStyle/>
          <a:p>
            <a:pPr eaLnBrk="1" hangingPunct="1"/>
            <a:r>
              <a:rPr lang="en-US" smtClean="0">
                <a:latin typeface="Times New Roman" charset="0"/>
              </a:rPr>
              <a:t>Causes II</a:t>
            </a:r>
          </a:p>
          <a:p>
            <a:pPr marL="914400" lvl="2" indent="0" eaLnBrk="1" hangingPunct="1"/>
            <a:r>
              <a:rPr lang="en-US" smtClean="0">
                <a:latin typeface="Times New Roman" charset="0"/>
              </a:rPr>
              <a:t>1.	Some families have styles that are not the same as the predominant culture and, if you will, “train” their children “differently” than others.  And some families are at best disorganized and unable to train their children.</a:t>
            </a:r>
          </a:p>
          <a:p>
            <a:pPr eaLnBrk="1" hangingPunct="1"/>
            <a:endParaRPr lang="en-US" smtClean="0">
              <a:latin typeface="Times New Roman" charset="0"/>
            </a:endParaRPr>
          </a:p>
          <a:p>
            <a:pPr marL="914400" lvl="2" indent="0" eaLnBrk="1" hangingPunct="1"/>
            <a:r>
              <a:rPr lang="en-US" smtClean="0">
                <a:latin typeface="Times New Roman" charset="0"/>
              </a:rPr>
              <a:t>2.	School readiness- not all children are taught to sit quietly, fold their hands together on their desk, and look eager to be taught.  Some children may have a different learning style than the teacher’s prepared for- as an example, some children learn best with a “hands on” experience rather than a listen and repeat routine. And, let’s face it, some classrooms aren’t relevant to the life experiences of some children.</a:t>
            </a:r>
          </a:p>
          <a:p>
            <a:pPr eaLnBrk="1" hangingPunct="1"/>
            <a:endParaRPr lang="en-US" smtClean="0">
              <a:latin typeface="Times New Roman" charset="0"/>
            </a:endParaRPr>
          </a:p>
          <a:p>
            <a:pPr marL="914400" lvl="2" indent="0" eaLnBrk="1" hangingPunct="1"/>
            <a:r>
              <a:rPr lang="en-US" smtClean="0">
                <a:latin typeface="Times New Roman" charset="0"/>
              </a:rPr>
              <a:t>3.	And yes, some kids are quick (that is bright) and don’t need to be told some things more than once or twice- they get it.  But some kids are slow learners.  It’s important to know.  </a:t>
            </a:r>
          </a:p>
          <a:p>
            <a:pPr eaLnBrk="1" hangingPunct="1"/>
            <a:endParaRPr lang="en-US" smtClean="0">
              <a:latin typeface="Times New Roman" charset="0"/>
            </a:endParaRPr>
          </a:p>
          <a:p>
            <a:pPr marL="914400" lvl="2" indent="0" eaLnBrk="1" hangingPunct="1"/>
            <a:r>
              <a:rPr lang="en-US" smtClean="0">
                <a:latin typeface="Times New Roman" charset="0"/>
              </a:rPr>
              <a:t>4.	Children and adults with learning disabilities often have trouble staying on task but may not have ADHD.  It’s estimated that one third of individuals with ADHD have learning disabilities and visa versa.</a:t>
            </a:r>
          </a:p>
          <a:p>
            <a:pPr eaLnBrk="1" hangingPunct="1"/>
            <a:endParaRPr lang="en-US" smtClean="0">
              <a:latin typeface="Times New Roman" charset="0"/>
            </a:endParaRPr>
          </a:p>
          <a:p>
            <a:pPr marL="914400" lvl="2" indent="0" eaLnBrk="1" hangingPunct="1"/>
            <a:r>
              <a:rPr lang="en-US" smtClean="0">
                <a:latin typeface="Times New Roman" charset="0"/>
              </a:rPr>
              <a:t>5.	Stress can certainly cause off-task behavior.  What if the child’s mother is severely ill?</a:t>
            </a:r>
          </a:p>
          <a:p>
            <a:pPr eaLnBrk="1" hangingPunct="1"/>
            <a:endParaRPr lang="en-US" smtClean="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Rectangle 2"/>
          <p:cNvSpPr>
            <a:spLocks noGrp="1" noChangeArrowheads="1"/>
          </p:cNvSpPr>
          <p:nvPr>
            <p:ph type="hdr" sz="quarter"/>
          </p:nvPr>
        </p:nvSpPr>
        <p:spPr>
          <a:xfrm>
            <a:off x="0" y="0"/>
            <a:ext cx="3170238" cy="479425"/>
          </a:xfrm>
          <a:prstGeom prst="rect">
            <a:avLst/>
          </a:prstGeom>
          <a:noFill/>
        </p:spPr>
        <p:txBody>
          <a:bodyPr/>
          <a:lstStyle/>
          <a:p>
            <a:r>
              <a:rPr lang="en-US" dirty="0" smtClean="0"/>
              <a:t> </a:t>
            </a:r>
            <a:endParaRPr lang="en-US" dirty="0"/>
          </a:p>
        </p:txBody>
      </p:sp>
      <p:sp>
        <p:nvSpPr>
          <p:cNvPr id="109571" name="Rectangle 3"/>
          <p:cNvSpPr>
            <a:spLocks noGrp="1" noChangeArrowheads="1"/>
          </p:cNvSpPr>
          <p:nvPr>
            <p:ph type="dt" sz="quarter" idx="1"/>
          </p:nvPr>
        </p:nvSpPr>
        <p:spPr>
          <a:xfrm>
            <a:off x="4143375" y="0"/>
            <a:ext cx="3170238" cy="479425"/>
          </a:xfrm>
          <a:prstGeom prst="rect">
            <a:avLst/>
          </a:prstGeom>
          <a:noFill/>
        </p:spPr>
        <p:txBody>
          <a:bodyPr/>
          <a:lstStyle/>
          <a:p>
            <a:r>
              <a:rPr lang="en-US" dirty="0" smtClean="0"/>
              <a:t> </a:t>
            </a:r>
            <a:endParaRPr lang="en-US" dirty="0"/>
          </a:p>
        </p:txBody>
      </p:sp>
      <p:sp>
        <p:nvSpPr>
          <p:cNvPr id="109572" name="Rectangle 6"/>
          <p:cNvSpPr>
            <a:spLocks noGrp="1" noChangeArrowheads="1"/>
          </p:cNvSpPr>
          <p:nvPr>
            <p:ph type="ftr" sz="quarter" idx="4"/>
          </p:nvPr>
        </p:nvSpPr>
        <p:spPr>
          <a:xfrm>
            <a:off x="0" y="9120188"/>
            <a:ext cx="3170238" cy="479425"/>
          </a:xfrm>
          <a:prstGeom prst="rect">
            <a:avLst/>
          </a:prstGeom>
          <a:noFill/>
        </p:spPr>
        <p:txBody>
          <a:bodyPr/>
          <a:lstStyle/>
          <a:p>
            <a:r>
              <a:rPr lang="en-US" dirty="0" smtClean="0"/>
              <a:t>  </a:t>
            </a:r>
            <a:endParaRPr lang="en-US" dirty="0"/>
          </a:p>
        </p:txBody>
      </p:sp>
      <p:sp>
        <p:nvSpPr>
          <p:cNvPr id="109573" name="Rectangle 7"/>
          <p:cNvSpPr>
            <a:spLocks noGrp="1" noChangeArrowheads="1"/>
          </p:cNvSpPr>
          <p:nvPr>
            <p:ph type="sldNum" sz="quarter" idx="5"/>
          </p:nvPr>
        </p:nvSpPr>
        <p:spPr>
          <a:xfrm>
            <a:off x="4143375" y="9120188"/>
            <a:ext cx="3170238" cy="479425"/>
          </a:xfrm>
          <a:prstGeom prst="rect">
            <a:avLst/>
          </a:prstGeom>
          <a:noFill/>
        </p:spPr>
        <p:txBody>
          <a:bodyPr/>
          <a:lstStyle/>
          <a:p>
            <a:fld id="{F63A49DA-3AF3-44EE-802B-200FB98211A7}" type="slidenum">
              <a:rPr lang="en-US"/>
              <a:pPr/>
              <a:t>26</a:t>
            </a:fld>
            <a:endParaRPr lang="en-US"/>
          </a:p>
        </p:txBody>
      </p:sp>
      <p:sp>
        <p:nvSpPr>
          <p:cNvPr id="109574" name="Rectangle 2"/>
          <p:cNvSpPr>
            <a:spLocks noGrp="1" noRot="1" noChangeAspect="1" noChangeArrowheads="1" noTextEdit="1"/>
          </p:cNvSpPr>
          <p:nvPr>
            <p:ph type="sldImg"/>
          </p:nvPr>
        </p:nvSpPr>
        <p:spPr>
          <a:xfrm>
            <a:off x="1258888" y="720725"/>
            <a:ext cx="4800600" cy="3600450"/>
          </a:xfrm>
          <a:prstGeom prst="rect">
            <a:avLst/>
          </a:prstGeom>
          <a:ln/>
        </p:spPr>
      </p:sp>
      <p:sp>
        <p:nvSpPr>
          <p:cNvPr id="109575" name="Rectangle 3"/>
          <p:cNvSpPr>
            <a:spLocks noGrp="1" noChangeArrowheads="1"/>
          </p:cNvSpPr>
          <p:nvPr>
            <p:ph type="body" idx="1"/>
          </p:nvPr>
        </p:nvSpPr>
        <p:spPr>
          <a:xfrm>
            <a:off x="731838" y="4560888"/>
            <a:ext cx="5851525" cy="4319587"/>
          </a:xfrm>
          <a:prstGeom prst="rect">
            <a:avLst/>
          </a:prstGeom>
          <a:noFill/>
          <a:ln/>
        </p:spPr>
        <p:txBody>
          <a:bodyPr>
            <a:normAutofit fontScale="47500" lnSpcReduction="20000"/>
          </a:bodyPr>
          <a:lstStyle/>
          <a:p>
            <a:pPr eaLnBrk="1" hangingPunct="1"/>
            <a:r>
              <a:rPr lang="en-US" smtClean="0">
                <a:latin typeface="Times New Roman" charset="0"/>
              </a:rPr>
              <a:t>Causes III</a:t>
            </a:r>
          </a:p>
          <a:p>
            <a:pPr marL="914400" lvl="2" indent="0" eaLnBrk="1" hangingPunct="1"/>
            <a:r>
              <a:rPr lang="en-US" smtClean="0">
                <a:latin typeface="Times New Roman" charset="0"/>
              </a:rPr>
              <a:t>1.	Many psychiatric disorders present with many of the same symptoms as ADHD.  In particular, we need to consider bipolar, post-traumatic stress, depressive, and obsessive-compulsive disorders.  </a:t>
            </a:r>
          </a:p>
          <a:p>
            <a:pPr eaLnBrk="1" hangingPunct="1"/>
            <a:endParaRPr lang="en-US" smtClean="0">
              <a:latin typeface="Times New Roman" charset="0"/>
            </a:endParaRPr>
          </a:p>
          <a:p>
            <a:pPr marL="914400" lvl="2" indent="0" eaLnBrk="1" hangingPunct="1"/>
            <a:r>
              <a:rPr lang="en-US" smtClean="0">
                <a:latin typeface="Times New Roman" charset="0"/>
              </a:rPr>
              <a:t>Of course, many children and adults with ADHD develop less severe, yet bothersome problems, like low self-esteem, that may persist even though the ADHD may be “outgrown”.</a:t>
            </a:r>
          </a:p>
          <a:p>
            <a:pPr eaLnBrk="1" hangingPunct="1"/>
            <a:endParaRPr lang="en-US" smtClean="0">
              <a:latin typeface="Times New Roman" charset="0"/>
            </a:endParaRPr>
          </a:p>
          <a:p>
            <a:pPr marL="914400" lvl="2" indent="0" eaLnBrk="1" hangingPunct="1"/>
            <a:r>
              <a:rPr lang="en-US" smtClean="0">
                <a:latin typeface="Times New Roman" charset="0"/>
              </a:rPr>
              <a:t>2.	Substance use includes caffeine and nicotine, not just the illegal chemicals, and some individuals are use toxic amounts.  It’s important to remember that abrupt withdrawal of these substance can cause ADHD-like symptoms.  Want to find a large percentage of nicotine and caffeine abusers?  Visit a substance abuse treatment program, and you’ll see a lot of folks who are trying to self-medicate.  Unfortunately, they are usually over-treating themselves and actually making themselves worse.  </a:t>
            </a:r>
          </a:p>
          <a:p>
            <a:pPr eaLnBrk="1" hangingPunct="1"/>
            <a:endParaRPr lang="en-US" smtClean="0">
              <a:latin typeface="Times New Roman" charset="0"/>
            </a:endParaRPr>
          </a:p>
          <a:p>
            <a:pPr marL="914400" lvl="2" indent="0" eaLnBrk="1" hangingPunct="1"/>
            <a:r>
              <a:rPr lang="en-US" smtClean="0">
                <a:latin typeface="Times New Roman" charset="0"/>
              </a:rPr>
              <a:t>Substance use/abuse and ADHD together is a good example of co-morbidity.  When we identified the substance abusers in a treatment program who also had underlying ADHD and effectively  treated the ADHD (yes, with </a:t>
            </a:r>
            <a:r>
              <a:rPr lang="en-US" u="sng" smtClean="0">
                <a:latin typeface="Times New Roman" charset="0"/>
              </a:rPr>
              <a:t>low</a:t>
            </a:r>
            <a:r>
              <a:rPr lang="en-US" smtClean="0">
                <a:latin typeface="Times New Roman" charset="0"/>
              </a:rPr>
              <a:t> dose psychostimulants), their substance abuse was much easier to treat.  We’ll talk more about this later.</a:t>
            </a:r>
          </a:p>
          <a:p>
            <a:pPr marL="914400" lvl="2" indent="0" eaLnBrk="1" hangingPunct="1"/>
            <a:endParaRPr lang="en-US" smtClean="0">
              <a:latin typeface="Times New Roman" charset="0"/>
            </a:endParaRPr>
          </a:p>
          <a:p>
            <a:pPr marL="914400" lvl="2" indent="0" eaLnBrk="1" hangingPunct="1"/>
            <a:r>
              <a:rPr lang="en-US" smtClean="0">
                <a:latin typeface="Times New Roman" charset="0"/>
              </a:rPr>
              <a:t>3.	Behavior disorders, like conduct disorders, are difficult to differentiate from ADHD, and they often occur together.</a:t>
            </a:r>
          </a:p>
          <a:p>
            <a:pPr marL="914400" lvl="2" indent="0" eaLnBrk="1" hangingPunct="1"/>
            <a:endParaRPr lang="en-US" smtClean="0">
              <a:latin typeface="Times New Roman" charset="0"/>
            </a:endParaRPr>
          </a:p>
          <a:p>
            <a:pPr marL="914400" lvl="2" indent="0" eaLnBrk="1" hangingPunct="1"/>
            <a:r>
              <a:rPr lang="en-US" smtClean="0">
                <a:latin typeface="Times New Roman" charset="0"/>
              </a:rPr>
              <a:t>4.	Malingering (faking bad)?  A cause of ADHD-like symptoms?  Ever wonder how many college students show up in the health service saying they have ADHD and asking for psychostimulants and accommodations when they DON’T really have ADHD?  </a:t>
            </a:r>
          </a:p>
          <a:p>
            <a:pPr eaLnBrk="1" hangingPunct="1"/>
            <a:endParaRPr lang="en-US" smtClean="0">
              <a:latin typeface="Times New Roman" charset="0"/>
            </a:endParaRPr>
          </a:p>
          <a:p>
            <a:pPr marL="914400" lvl="2" indent="0" eaLnBrk="1" hangingPunct="1"/>
            <a:r>
              <a:rPr lang="en-US" smtClean="0">
                <a:latin typeface="Times New Roman" charset="0"/>
              </a:rPr>
              <a:t>5.	And finally- just plain old ordinary ADHD that occurs in 5% of adults and 7-8% of children. </a:t>
            </a:r>
          </a:p>
          <a:p>
            <a:pPr marL="914400" lvl="2" indent="0" eaLnBrk="1" hangingPunct="1"/>
            <a:r>
              <a:rPr lang="en-US" smtClean="0">
                <a:latin typeface="Times New Roman" charset="0"/>
              </a:rPr>
              <a:t> </a:t>
            </a:r>
          </a:p>
          <a:p>
            <a:pPr eaLnBrk="1" hangingPunct="1"/>
            <a:r>
              <a:rPr lang="en-US" smtClean="0">
                <a:latin typeface="Times New Roman" charset="0"/>
              </a:rPr>
              <a:t>Question- Why is the number of diagnosed cases of ADHD increasing as is the number of children and adults being treated with psychostimulants?  </a:t>
            </a:r>
          </a:p>
          <a:p>
            <a:pPr marL="914400" lvl="2" indent="0" eaLnBrk="1" hangingPunct="1"/>
            <a:r>
              <a:rPr lang="en-US" altLang="en-US" smtClean="0">
                <a:latin typeface="Symbol" charset="2"/>
                <a:sym typeface="Symbol" charset="2"/>
              </a:rPr>
              <a:t>ｷ</a:t>
            </a:r>
            <a:r>
              <a:rPr lang="en-US" smtClean="0">
                <a:latin typeface="Symbol" charset="2"/>
                <a:sym typeface="Symbol" charset="2"/>
              </a:rPr>
              <a:t>	</a:t>
            </a:r>
            <a:r>
              <a:rPr lang="en-US" smtClean="0">
                <a:latin typeface="Times New Roman" charset="0"/>
              </a:rPr>
              <a:t>Is it because there’s been so much publicity about ADHD that it’s the “disease of the decade”, as one skeptic once commented. </a:t>
            </a:r>
          </a:p>
          <a:p>
            <a:pPr marL="914400" lvl="2" indent="0" eaLnBrk="1" hangingPunct="1"/>
            <a:endParaRPr lang="en-US" smtClean="0">
              <a:latin typeface="Times New Roman" charset="0"/>
            </a:endParaRPr>
          </a:p>
          <a:p>
            <a:pPr marL="914400" lvl="2" indent="0" eaLnBrk="1" hangingPunct="1"/>
            <a:r>
              <a:rPr lang="en-US" smtClean="0">
                <a:latin typeface="Times New Roman" charset="0"/>
              </a:rPr>
              <a:t> (If so, it’s being eclipsed by an apparent epidemic of bi-polar disorder cases.  But that’s another story.)  </a:t>
            </a:r>
          </a:p>
          <a:p>
            <a:pPr marL="914400" lvl="2" indent="0" eaLnBrk="1" hangingPunct="1"/>
            <a:endParaRPr lang="en-US" smtClean="0">
              <a:latin typeface="Times New Roman" charset="0"/>
            </a:endParaRPr>
          </a:p>
          <a:p>
            <a:pPr marL="914400" lvl="2" indent="0" eaLnBrk="1" hangingPunct="1"/>
            <a:r>
              <a:rPr lang="en-US" altLang="en-US" smtClean="0">
                <a:latin typeface="Symbol" charset="2"/>
                <a:sym typeface="Symbol" charset="2"/>
              </a:rPr>
              <a:t>ｷ</a:t>
            </a:r>
            <a:r>
              <a:rPr lang="en-US" smtClean="0">
                <a:latin typeface="Symbol" charset="2"/>
                <a:sym typeface="Symbol" charset="2"/>
              </a:rPr>
              <a:t>	</a:t>
            </a:r>
            <a:r>
              <a:rPr lang="en-US" smtClean="0">
                <a:latin typeface="Times New Roman" charset="0"/>
              </a:rPr>
              <a:t>Is the increase because our life styles, diets, toxic exposures, family dysfunctions, etc., are increasing?  </a:t>
            </a:r>
          </a:p>
          <a:p>
            <a:pPr marL="914400" lvl="2" indent="0" eaLnBrk="1" hangingPunct="1"/>
            <a:endParaRPr lang="en-US" smtClean="0">
              <a:latin typeface="Times New Roman" charset="0"/>
            </a:endParaRPr>
          </a:p>
          <a:p>
            <a:pPr marL="914400" lvl="2" indent="0" eaLnBrk="1" hangingPunct="1"/>
            <a:r>
              <a:rPr lang="en-US" altLang="en-US" smtClean="0">
                <a:latin typeface="Symbol" charset="2"/>
                <a:sym typeface="Symbol" charset="2"/>
              </a:rPr>
              <a:t>ｷ</a:t>
            </a:r>
            <a:r>
              <a:rPr lang="en-US" smtClean="0">
                <a:latin typeface="Symbol" charset="2"/>
                <a:sym typeface="Symbol" charset="2"/>
              </a:rPr>
              <a:t>	</a:t>
            </a:r>
            <a:r>
              <a:rPr lang="en-US" smtClean="0">
                <a:latin typeface="Times New Roman" charset="0"/>
              </a:rPr>
              <a:t>Is it because we aren’t differentiating among the different causes of the symptom complex? </a:t>
            </a:r>
          </a:p>
          <a:p>
            <a:pPr marL="914400" lvl="2" indent="0" eaLnBrk="1" hangingPunct="1"/>
            <a:endParaRPr lang="en-US" smtClean="0">
              <a:latin typeface="Times New Roman" charset="0"/>
            </a:endParaRPr>
          </a:p>
          <a:p>
            <a:pPr marL="914400" lvl="2" indent="0" eaLnBrk="1" hangingPunct="1"/>
            <a:r>
              <a:rPr lang="en-US" altLang="en-US" smtClean="0">
                <a:latin typeface="Symbol" charset="2"/>
                <a:sym typeface="Symbol" charset="2"/>
              </a:rPr>
              <a:t>ｷ</a:t>
            </a:r>
            <a:r>
              <a:rPr lang="en-US" smtClean="0">
                <a:latin typeface="Symbol" charset="2"/>
                <a:sym typeface="Symbol" charset="2"/>
              </a:rPr>
              <a:t>	</a:t>
            </a:r>
            <a:r>
              <a:rPr lang="en-US" smtClean="0">
                <a:latin typeface="Times New Roman" charset="0"/>
              </a:rPr>
              <a:t>How much is due to increased awareness and picking up the cases that were missed in the past- like adult cases and non-hyperactive cases?  </a:t>
            </a:r>
          </a:p>
          <a:p>
            <a:pPr eaLnBrk="1" hangingPunct="1"/>
            <a:endParaRPr lang="en-US" smtClean="0">
              <a:latin typeface="Times New Roman" charset="0"/>
            </a:endParaRPr>
          </a:p>
          <a:p>
            <a:pPr marL="914400" lvl="2" indent="0" eaLnBrk="1" hangingPunct="1"/>
            <a:r>
              <a:rPr lang="en-US" smtClean="0">
                <a:latin typeface="Times New Roman" charset="0"/>
              </a:rPr>
              <a:t>These are all possible and must be considered.  </a:t>
            </a:r>
          </a:p>
          <a:p>
            <a:pPr eaLnBrk="1" hangingPunct="1"/>
            <a:endParaRPr lang="en-US" smtClean="0">
              <a:latin typeface="Times New Roman" charset="0"/>
            </a:endParaRPr>
          </a:p>
          <a:p>
            <a:pPr eaLnBrk="1" hangingPunct="1"/>
            <a:r>
              <a:rPr lang="en-US" smtClean="0">
                <a:latin typeface="Times New Roman" charset="0"/>
              </a:rPr>
              <a:t>So what is ADHD?  Once you’ve worked through the causes of inattention and impulsivity and decided on ADHD (keeping in mind the frequent occurrence of comorbid conditions)- what is it?  What causes it?  How should it be treated?</a:t>
            </a:r>
          </a:p>
          <a:p>
            <a:pPr eaLnBrk="1" hangingPunct="1"/>
            <a:endParaRPr lang="en-US" smtClean="0">
              <a:latin typeface="Times New Roman" charset="0"/>
            </a:endParaRPr>
          </a:p>
          <a:p>
            <a:pPr eaLnBrk="1" hangingPunct="1"/>
            <a:endParaRPr lang="en-US" smtClean="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Rectangle 2"/>
          <p:cNvSpPr>
            <a:spLocks noGrp="1" noChangeArrowheads="1"/>
          </p:cNvSpPr>
          <p:nvPr>
            <p:ph type="hdr" sz="quarter"/>
          </p:nvPr>
        </p:nvSpPr>
        <p:spPr>
          <a:xfrm>
            <a:off x="0" y="0"/>
            <a:ext cx="3170238" cy="479425"/>
          </a:xfrm>
          <a:prstGeom prst="rect">
            <a:avLst/>
          </a:prstGeom>
          <a:noFill/>
        </p:spPr>
        <p:txBody>
          <a:bodyPr/>
          <a:lstStyle/>
          <a:p>
            <a:r>
              <a:rPr lang="en-US" dirty="0" smtClean="0"/>
              <a:t> </a:t>
            </a:r>
            <a:endParaRPr lang="en-US" dirty="0"/>
          </a:p>
        </p:txBody>
      </p:sp>
      <p:sp>
        <p:nvSpPr>
          <p:cNvPr id="115715" name="Rectangle 3"/>
          <p:cNvSpPr>
            <a:spLocks noGrp="1" noChangeArrowheads="1"/>
          </p:cNvSpPr>
          <p:nvPr>
            <p:ph type="dt" sz="quarter" idx="1"/>
          </p:nvPr>
        </p:nvSpPr>
        <p:spPr>
          <a:xfrm>
            <a:off x="4143375" y="0"/>
            <a:ext cx="3170238" cy="479425"/>
          </a:xfrm>
          <a:prstGeom prst="rect">
            <a:avLst/>
          </a:prstGeom>
          <a:noFill/>
        </p:spPr>
        <p:txBody>
          <a:bodyPr/>
          <a:lstStyle/>
          <a:p>
            <a:r>
              <a:rPr lang="en-US" dirty="0" smtClean="0"/>
              <a:t> </a:t>
            </a:r>
            <a:endParaRPr lang="en-US" dirty="0"/>
          </a:p>
        </p:txBody>
      </p:sp>
      <p:sp>
        <p:nvSpPr>
          <p:cNvPr id="115716" name="Rectangle 6"/>
          <p:cNvSpPr>
            <a:spLocks noGrp="1" noChangeArrowheads="1"/>
          </p:cNvSpPr>
          <p:nvPr>
            <p:ph type="ftr" sz="quarter" idx="4"/>
          </p:nvPr>
        </p:nvSpPr>
        <p:spPr>
          <a:xfrm>
            <a:off x="0" y="9120188"/>
            <a:ext cx="3170238" cy="479425"/>
          </a:xfrm>
          <a:prstGeom prst="rect">
            <a:avLst/>
          </a:prstGeom>
          <a:noFill/>
        </p:spPr>
        <p:txBody>
          <a:bodyPr/>
          <a:lstStyle/>
          <a:p>
            <a:r>
              <a:rPr lang="en-US" dirty="0" smtClean="0"/>
              <a:t>  </a:t>
            </a:r>
            <a:endParaRPr lang="en-US" dirty="0"/>
          </a:p>
        </p:txBody>
      </p:sp>
      <p:sp>
        <p:nvSpPr>
          <p:cNvPr id="115717" name="Rectangle 7"/>
          <p:cNvSpPr>
            <a:spLocks noGrp="1" noChangeArrowheads="1"/>
          </p:cNvSpPr>
          <p:nvPr>
            <p:ph type="sldNum" sz="quarter" idx="5"/>
          </p:nvPr>
        </p:nvSpPr>
        <p:spPr>
          <a:xfrm>
            <a:off x="4143375" y="9120188"/>
            <a:ext cx="3170238" cy="479425"/>
          </a:xfrm>
          <a:prstGeom prst="rect">
            <a:avLst/>
          </a:prstGeom>
          <a:noFill/>
        </p:spPr>
        <p:txBody>
          <a:bodyPr/>
          <a:lstStyle/>
          <a:p>
            <a:fld id="{3A688D3A-42B5-4BCC-A338-5D8C66CBCF13}" type="slidenum">
              <a:rPr lang="en-US"/>
              <a:pPr/>
              <a:t>27</a:t>
            </a:fld>
            <a:endParaRPr lang="en-US"/>
          </a:p>
        </p:txBody>
      </p:sp>
      <p:sp>
        <p:nvSpPr>
          <p:cNvPr id="115718" name="Rectangle 2"/>
          <p:cNvSpPr>
            <a:spLocks noGrp="1" noRot="1" noChangeAspect="1" noChangeArrowheads="1" noTextEdit="1"/>
          </p:cNvSpPr>
          <p:nvPr>
            <p:ph type="sldImg"/>
          </p:nvPr>
        </p:nvSpPr>
        <p:spPr>
          <a:xfrm>
            <a:off x="1258888" y="720725"/>
            <a:ext cx="4800600" cy="3600450"/>
          </a:xfrm>
          <a:prstGeom prst="rect">
            <a:avLst/>
          </a:prstGeom>
          <a:ln/>
        </p:spPr>
      </p:sp>
      <p:sp>
        <p:nvSpPr>
          <p:cNvPr id="115719" name="Rectangle 3"/>
          <p:cNvSpPr>
            <a:spLocks noGrp="1" noChangeArrowheads="1"/>
          </p:cNvSpPr>
          <p:nvPr>
            <p:ph type="body" idx="1"/>
          </p:nvPr>
        </p:nvSpPr>
        <p:spPr>
          <a:xfrm>
            <a:off x="731838" y="4560888"/>
            <a:ext cx="5851525" cy="4319587"/>
          </a:xfrm>
          <a:prstGeom prst="rect">
            <a:avLst/>
          </a:prstGeom>
          <a:noFill/>
          <a:ln/>
        </p:spPr>
        <p:txBody>
          <a:bodyPr>
            <a:normAutofit lnSpcReduction="10000"/>
          </a:bodyPr>
          <a:lstStyle/>
          <a:p>
            <a:pPr eaLnBrk="1" hangingPunct="1"/>
            <a:r>
              <a:rPr lang="en-US" smtClean="0">
                <a:latin typeface="Times New Roman" charset="0"/>
              </a:rPr>
              <a:t>Histogram</a:t>
            </a:r>
          </a:p>
          <a:p>
            <a:pPr eaLnBrk="1" hangingPunct="1"/>
            <a:r>
              <a:rPr lang="en-US" smtClean="0">
                <a:latin typeface="Times New Roman" charset="0"/>
              </a:rPr>
              <a:t>Here’s a T.O.V.A. illustration that confirms some of the theoretical constructs.  Two 9 year old boys are asked to press a response button as quickly as they can when the target flashes on the screen.  (It’s like a computer game.)  The normal 9 year old boy (the curve on the left) responds on the average of 480 ms ± 80 ms; however, the 9 year old with ADHD (the curve on the right) takes 700 ms ± 150 ms to respond- his response times are much more variable (or inconsistent) and sometimes faster and sometimes slower.  For whatever reason or reasons, the youngster with ADHD is responding so inconsistently (variably) that he can’t process the information consistently and rapidly enough to respond correctly.  No wonder he becomes off-task or inattentive, impulsive, and distracted.  He’s not being successful- no wonder his self-esteem suffers.  He can develop any number of “coping strategies” like becoming the class clown, the trouble-maker, the wall flower, etc., to avoid feeling like a “loser”.  Sure he gets negative consequences (punishment) and gets angry, but now he can blame others for what they’re doing to him.  Feeling guilty for “acting up” is more comfortable than feeling the shame of failure.</a:t>
            </a:r>
          </a:p>
          <a:p>
            <a:pPr eaLnBrk="1" hangingPunct="1"/>
            <a:endParaRPr lang="en-US" smtClean="0">
              <a:latin typeface="Times New Roman" charset="0"/>
            </a:endParaRPr>
          </a:p>
          <a:p>
            <a:pPr eaLnBrk="1" hangingPunct="1"/>
            <a:endParaRPr lang="en-US" smtClean="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Rectangle 2"/>
          <p:cNvSpPr>
            <a:spLocks noGrp="1" noChangeArrowheads="1"/>
          </p:cNvSpPr>
          <p:nvPr>
            <p:ph type="hdr" sz="quarter"/>
          </p:nvPr>
        </p:nvSpPr>
        <p:spPr>
          <a:xfrm>
            <a:off x="0" y="0"/>
            <a:ext cx="3170238" cy="479425"/>
          </a:xfrm>
          <a:prstGeom prst="rect">
            <a:avLst/>
          </a:prstGeom>
          <a:noFill/>
        </p:spPr>
        <p:txBody>
          <a:bodyPr/>
          <a:lstStyle/>
          <a:p>
            <a:r>
              <a:rPr lang="en-US" dirty="0" smtClean="0"/>
              <a:t> </a:t>
            </a:r>
            <a:endParaRPr lang="en-US" dirty="0"/>
          </a:p>
        </p:txBody>
      </p:sp>
      <p:sp>
        <p:nvSpPr>
          <p:cNvPr id="117763" name="Rectangle 3"/>
          <p:cNvSpPr>
            <a:spLocks noGrp="1" noChangeArrowheads="1"/>
          </p:cNvSpPr>
          <p:nvPr>
            <p:ph type="dt" sz="quarter" idx="1"/>
          </p:nvPr>
        </p:nvSpPr>
        <p:spPr>
          <a:xfrm>
            <a:off x="4143375" y="0"/>
            <a:ext cx="3170238" cy="479425"/>
          </a:xfrm>
          <a:prstGeom prst="rect">
            <a:avLst/>
          </a:prstGeom>
          <a:noFill/>
        </p:spPr>
        <p:txBody>
          <a:bodyPr/>
          <a:lstStyle/>
          <a:p>
            <a:r>
              <a:rPr lang="en-US" dirty="0" smtClean="0"/>
              <a:t> </a:t>
            </a:r>
            <a:endParaRPr lang="en-US" dirty="0"/>
          </a:p>
        </p:txBody>
      </p:sp>
      <p:sp>
        <p:nvSpPr>
          <p:cNvPr id="117764" name="Rectangle 6"/>
          <p:cNvSpPr>
            <a:spLocks noGrp="1" noChangeArrowheads="1"/>
          </p:cNvSpPr>
          <p:nvPr>
            <p:ph type="ftr" sz="quarter" idx="4"/>
          </p:nvPr>
        </p:nvSpPr>
        <p:spPr>
          <a:xfrm>
            <a:off x="0" y="9120188"/>
            <a:ext cx="3170238" cy="479425"/>
          </a:xfrm>
          <a:prstGeom prst="rect">
            <a:avLst/>
          </a:prstGeom>
          <a:noFill/>
        </p:spPr>
        <p:txBody>
          <a:bodyPr/>
          <a:lstStyle/>
          <a:p>
            <a:r>
              <a:rPr lang="en-US" dirty="0" smtClean="0"/>
              <a:t>  </a:t>
            </a:r>
            <a:endParaRPr lang="en-US" dirty="0"/>
          </a:p>
        </p:txBody>
      </p:sp>
      <p:sp>
        <p:nvSpPr>
          <p:cNvPr id="117765" name="Rectangle 7"/>
          <p:cNvSpPr>
            <a:spLocks noGrp="1" noChangeArrowheads="1"/>
          </p:cNvSpPr>
          <p:nvPr>
            <p:ph type="sldNum" sz="quarter" idx="5"/>
          </p:nvPr>
        </p:nvSpPr>
        <p:spPr>
          <a:xfrm>
            <a:off x="4143375" y="9120188"/>
            <a:ext cx="3170238" cy="479425"/>
          </a:xfrm>
          <a:prstGeom prst="rect">
            <a:avLst/>
          </a:prstGeom>
          <a:noFill/>
        </p:spPr>
        <p:txBody>
          <a:bodyPr/>
          <a:lstStyle/>
          <a:p>
            <a:fld id="{E6EE2DDF-0C33-42E4-8B5D-4471725B28DA}" type="slidenum">
              <a:rPr lang="en-US"/>
              <a:pPr/>
              <a:t>28</a:t>
            </a:fld>
            <a:endParaRPr lang="en-US"/>
          </a:p>
        </p:txBody>
      </p:sp>
      <p:sp>
        <p:nvSpPr>
          <p:cNvPr id="117766" name="Rectangle 2"/>
          <p:cNvSpPr>
            <a:spLocks noGrp="1" noRot="1" noChangeAspect="1" noChangeArrowheads="1" noTextEdit="1"/>
          </p:cNvSpPr>
          <p:nvPr>
            <p:ph type="sldImg"/>
          </p:nvPr>
        </p:nvSpPr>
        <p:spPr>
          <a:xfrm>
            <a:off x="1258888" y="720725"/>
            <a:ext cx="4800600" cy="3600450"/>
          </a:xfrm>
          <a:prstGeom prst="rect">
            <a:avLst/>
          </a:prstGeom>
          <a:ln/>
        </p:spPr>
      </p:sp>
      <p:sp>
        <p:nvSpPr>
          <p:cNvPr id="117767" name="Rectangle 4"/>
          <p:cNvSpPr>
            <a:spLocks noGrp="1" noChangeArrowheads="1"/>
          </p:cNvSpPr>
          <p:nvPr>
            <p:ph type="body" idx="1"/>
          </p:nvPr>
        </p:nvSpPr>
        <p:spPr>
          <a:xfrm>
            <a:off x="731838" y="4560888"/>
            <a:ext cx="5851525" cy="4319587"/>
          </a:xfrm>
          <a:prstGeom prst="rect">
            <a:avLst/>
          </a:prstGeom>
          <a:noFill/>
          <a:ln/>
        </p:spPr>
        <p:txBody>
          <a:bodyPr>
            <a:normAutofit fontScale="40000" lnSpcReduction="20000"/>
          </a:bodyPr>
          <a:lstStyle/>
          <a:p>
            <a:pPr eaLnBrk="1" hangingPunct="1"/>
            <a:r>
              <a:rPr lang="en-US" smtClean="0">
                <a:latin typeface="Times New Roman" charset="0"/>
              </a:rPr>
              <a:t>Diagnosis I</a:t>
            </a:r>
          </a:p>
          <a:p>
            <a:pPr eaLnBrk="1" hangingPunct="1"/>
            <a:r>
              <a:rPr lang="en-US" smtClean="0">
                <a:latin typeface="Times New Roman" charset="0"/>
              </a:rPr>
              <a:t>Here are the different steps involved in making a diagnosis of ADHD and co-morbid conditions.  Look formidable?  Well, it is.  It takes time, expertise, and money to do a comprehensive diagnostic evaluation, and, many times, it’s not necessary.  Of course, most clinicians have only some of these skills.  In fact, very few clinicians have the training, let alone the time, to do more than the basic minimum- those steps that give us sufficient information to make a relatively clear diagnosis and to determine whether more needs to be done before initiating treatment.  </a:t>
            </a:r>
          </a:p>
          <a:p>
            <a:pPr eaLnBrk="1" hangingPunct="1"/>
            <a:endParaRPr lang="en-US" smtClean="0">
              <a:latin typeface="Times New Roman" charset="0"/>
            </a:endParaRPr>
          </a:p>
          <a:p>
            <a:pPr eaLnBrk="1" hangingPunct="1"/>
            <a:r>
              <a:rPr lang="en-US" smtClean="0">
                <a:latin typeface="Times New Roman" charset="0"/>
              </a:rPr>
              <a:t>And sometimes, even when there is more than one problem, it makes sense to begin the treatment of the most pressing and/or most easily treated problem and to see what happens.  If, for instance, ADHD is accompanied by a moderately severe depression, the clinician may want to treat the depression first.  With a minor depression and ADHD, it might be best to treat the ADHD first since the depression may improve as the person has more success.  Similarly, with ADHD alone, many times treating the inattention and distractibility will result in less impulsivity and hyperactivity. </a:t>
            </a:r>
          </a:p>
          <a:p>
            <a:pPr eaLnBrk="1" hangingPunct="1"/>
            <a:endParaRPr lang="en-US" smtClean="0">
              <a:latin typeface="Times New Roman" charset="0"/>
            </a:endParaRPr>
          </a:p>
          <a:p>
            <a:pPr eaLnBrk="1" hangingPunct="1"/>
            <a:r>
              <a:rPr lang="en-US" smtClean="0">
                <a:latin typeface="Times New Roman" charset="0"/>
              </a:rPr>
              <a:t>By the way, the generic term, “clinician”, is being used to remind us that many physicians, nurse clinicians, and psychologists are not experts in ADHD.  Even many of us with specialized training in neurology, psychiatry, pediatrics, and neuropsychology may not be experts in ADHD.  And even some of us with considerable experience and expertise in ADHD may have limiting professional biases or opinions and may not be knowledgeable of important new findings.  </a:t>
            </a:r>
          </a:p>
          <a:p>
            <a:pPr eaLnBrk="1" hangingPunct="1"/>
            <a:endParaRPr lang="en-US" smtClean="0">
              <a:latin typeface="Times New Roman" charset="0"/>
            </a:endParaRPr>
          </a:p>
          <a:p>
            <a:pPr eaLnBrk="1" hangingPunct="1"/>
            <a:r>
              <a:rPr lang="en-US" smtClean="0">
                <a:latin typeface="Times New Roman" charset="0"/>
              </a:rPr>
              <a:t>Okay, the steps in diagnosing ADHD:</a:t>
            </a:r>
          </a:p>
          <a:p>
            <a:pPr eaLnBrk="1" hangingPunct="1"/>
            <a:r>
              <a:rPr lang="en-US" smtClean="0">
                <a:latin typeface="Times New Roman" charset="0"/>
              </a:rPr>
              <a:t>  </a:t>
            </a:r>
          </a:p>
          <a:p>
            <a:pPr eaLnBrk="1" hangingPunct="1"/>
            <a:r>
              <a:rPr lang="en-US" smtClean="0">
                <a:latin typeface="Times New Roman" charset="0"/>
              </a:rPr>
              <a:t>1. History- the first and most important step.  Taking the time to listen carefully to the identified patient and family is not easy in this age of 15-30 minute appointments.  Never-the-less, a good history is essential to making a good diagnosis and determining the degree of co-morbidity.  Screening questionnaires can be very helpful and time saving. </a:t>
            </a:r>
          </a:p>
          <a:p>
            <a:pPr eaLnBrk="1" hangingPunct="1"/>
            <a:endParaRPr lang="en-US" smtClean="0">
              <a:latin typeface="Times New Roman" charset="0"/>
            </a:endParaRPr>
          </a:p>
          <a:p>
            <a:pPr eaLnBrk="1" hangingPunct="1"/>
            <a:r>
              <a:rPr lang="en-US" smtClean="0">
                <a:latin typeface="Times New Roman" charset="0"/>
              </a:rPr>
              <a:t>2. A behavior rating such as the BASC-2 and the others listed on the slide is also an essential.  For children, we’d want a rating by the teacher and one by the parent(s).  For an adult, we’d want a self-rating and perhaps one by a significant other.  Yes, they are subjective measures, but, ADHD is currently defined as a particular symptom complex- a group of symptoms.  Thus, the diagnosis is based on the presence or absence of those symptoms and their severity.  </a:t>
            </a:r>
          </a:p>
          <a:p>
            <a:pPr eaLnBrk="1" hangingPunct="1"/>
            <a:endParaRPr lang="en-US" smtClean="0">
              <a:latin typeface="Times New Roman" charset="0"/>
            </a:endParaRPr>
          </a:p>
          <a:p>
            <a:pPr eaLnBrk="1" hangingPunct="1"/>
            <a:r>
              <a:rPr lang="en-US" smtClean="0">
                <a:latin typeface="Times New Roman" charset="0"/>
              </a:rPr>
              <a:t>Speaking of behavior ratings, we need to remember that unlike the more recently published and well designed ratings, most of the earlier ones with which decisions about treatment were made were not particularly well constructed and certainly not well normed.</a:t>
            </a:r>
          </a:p>
          <a:p>
            <a:pPr eaLnBrk="1" hangingPunct="1"/>
            <a:endParaRPr lang="en-US" smtClean="0">
              <a:latin typeface="Times New Roman" charset="0"/>
            </a:endParaRPr>
          </a:p>
          <a:p>
            <a:pPr eaLnBrk="1" hangingPunct="1"/>
            <a:r>
              <a:rPr lang="en-US" smtClean="0">
                <a:latin typeface="Times New Roman" charset="0"/>
              </a:rPr>
              <a:t>3. A DSM IV symptom behavior checklist is a reasonably good (although still subjective) way to determine severity of the symptoms and to help determine the effectiveness of treatment.</a:t>
            </a:r>
          </a:p>
          <a:p>
            <a:pPr eaLnBrk="1" hangingPunct="1"/>
            <a:endParaRPr lang="en-US" smtClean="0">
              <a:latin typeface="Times New Roman" charset="0"/>
            </a:endParaRPr>
          </a:p>
          <a:p>
            <a:pPr eaLnBrk="1" hangingPunct="1"/>
            <a:r>
              <a:rPr lang="en-US" smtClean="0">
                <a:latin typeface="Times New Roman" charset="0"/>
              </a:rPr>
              <a:t>4. Clinicians can conduct a “mini” mental status examination (an interview) of the patient to help determine whether more in-depth evaluations are needed, particularly to assess co-morbid conditions.</a:t>
            </a:r>
          </a:p>
          <a:p>
            <a:pPr eaLnBrk="1" hangingPunct="1"/>
            <a:endParaRPr lang="en-US" smtClean="0">
              <a:latin typeface="Times New Roman" charset="0"/>
            </a:endParaRPr>
          </a:p>
          <a:p>
            <a:pPr eaLnBrk="1" hangingPunct="1"/>
            <a:r>
              <a:rPr lang="en-US" smtClean="0">
                <a:latin typeface="Times New Roman" charset="0"/>
              </a:rPr>
              <a:t>5. Continuous Performance Tests (CPTs) like the T.O.V.A.  We’ll skip over them for now and spend more time later talking about how they are used in the diagnosis and treatment of ADHD.</a:t>
            </a:r>
          </a:p>
          <a:p>
            <a:pPr eaLnBrk="1" hangingPunct="1"/>
            <a:r>
              <a:rPr lang="en-US" smtClean="0">
                <a:latin typeface="Times New Roman" charset="0"/>
              </a:rPr>
              <a:t>  </a:t>
            </a:r>
          </a:p>
          <a:p>
            <a:pPr eaLnBrk="1" hangingPunct="1"/>
            <a:endParaRPr lang="en-US" smtClean="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Rectangle 2"/>
          <p:cNvSpPr>
            <a:spLocks noGrp="1" noChangeArrowheads="1"/>
          </p:cNvSpPr>
          <p:nvPr>
            <p:ph type="hdr" sz="quarter"/>
          </p:nvPr>
        </p:nvSpPr>
        <p:spPr>
          <a:xfrm>
            <a:off x="0" y="0"/>
            <a:ext cx="3170238" cy="479425"/>
          </a:xfrm>
          <a:prstGeom prst="rect">
            <a:avLst/>
          </a:prstGeom>
          <a:noFill/>
        </p:spPr>
        <p:txBody>
          <a:bodyPr/>
          <a:lstStyle/>
          <a:p>
            <a:r>
              <a:rPr lang="en-US" dirty="0" smtClean="0"/>
              <a:t> </a:t>
            </a:r>
            <a:endParaRPr lang="en-US" dirty="0"/>
          </a:p>
        </p:txBody>
      </p:sp>
      <p:sp>
        <p:nvSpPr>
          <p:cNvPr id="119811" name="Rectangle 3"/>
          <p:cNvSpPr>
            <a:spLocks noGrp="1" noChangeArrowheads="1"/>
          </p:cNvSpPr>
          <p:nvPr>
            <p:ph type="dt" sz="quarter" idx="1"/>
          </p:nvPr>
        </p:nvSpPr>
        <p:spPr>
          <a:xfrm>
            <a:off x="4143375" y="0"/>
            <a:ext cx="3170238" cy="479425"/>
          </a:xfrm>
          <a:prstGeom prst="rect">
            <a:avLst/>
          </a:prstGeom>
          <a:noFill/>
        </p:spPr>
        <p:txBody>
          <a:bodyPr/>
          <a:lstStyle/>
          <a:p>
            <a:r>
              <a:rPr lang="en-US" dirty="0" smtClean="0"/>
              <a:t> </a:t>
            </a:r>
            <a:endParaRPr lang="en-US" dirty="0"/>
          </a:p>
        </p:txBody>
      </p:sp>
      <p:sp>
        <p:nvSpPr>
          <p:cNvPr id="119812" name="Rectangle 6"/>
          <p:cNvSpPr>
            <a:spLocks noGrp="1" noChangeArrowheads="1"/>
          </p:cNvSpPr>
          <p:nvPr>
            <p:ph type="ftr" sz="quarter" idx="4"/>
          </p:nvPr>
        </p:nvSpPr>
        <p:spPr>
          <a:xfrm>
            <a:off x="0" y="9120188"/>
            <a:ext cx="3170238" cy="479425"/>
          </a:xfrm>
          <a:prstGeom prst="rect">
            <a:avLst/>
          </a:prstGeom>
          <a:noFill/>
        </p:spPr>
        <p:txBody>
          <a:bodyPr/>
          <a:lstStyle/>
          <a:p>
            <a:r>
              <a:rPr lang="en-US" dirty="0" smtClean="0"/>
              <a:t>  </a:t>
            </a:r>
            <a:endParaRPr lang="en-US" dirty="0"/>
          </a:p>
        </p:txBody>
      </p:sp>
      <p:sp>
        <p:nvSpPr>
          <p:cNvPr id="119813" name="Rectangle 7"/>
          <p:cNvSpPr>
            <a:spLocks noGrp="1" noChangeArrowheads="1"/>
          </p:cNvSpPr>
          <p:nvPr>
            <p:ph type="sldNum" sz="quarter" idx="5"/>
          </p:nvPr>
        </p:nvSpPr>
        <p:spPr>
          <a:xfrm>
            <a:off x="4143375" y="9120188"/>
            <a:ext cx="3170238" cy="479425"/>
          </a:xfrm>
          <a:prstGeom prst="rect">
            <a:avLst/>
          </a:prstGeom>
          <a:noFill/>
        </p:spPr>
        <p:txBody>
          <a:bodyPr/>
          <a:lstStyle/>
          <a:p>
            <a:fld id="{7E81832F-49C7-42D3-AE2C-E83DC14C144B}" type="slidenum">
              <a:rPr lang="en-US"/>
              <a:pPr/>
              <a:t>29</a:t>
            </a:fld>
            <a:endParaRPr lang="en-US"/>
          </a:p>
        </p:txBody>
      </p:sp>
      <p:sp>
        <p:nvSpPr>
          <p:cNvPr id="119814" name="Rectangle 2"/>
          <p:cNvSpPr>
            <a:spLocks noGrp="1" noRot="1" noChangeAspect="1" noChangeArrowheads="1" noTextEdit="1"/>
          </p:cNvSpPr>
          <p:nvPr>
            <p:ph type="sldImg"/>
          </p:nvPr>
        </p:nvSpPr>
        <p:spPr>
          <a:xfrm>
            <a:off x="1258888" y="720725"/>
            <a:ext cx="4800600" cy="3600450"/>
          </a:xfrm>
          <a:prstGeom prst="rect">
            <a:avLst/>
          </a:prstGeom>
          <a:ln/>
        </p:spPr>
      </p:sp>
      <p:sp>
        <p:nvSpPr>
          <p:cNvPr id="119815" name="Rectangle 3"/>
          <p:cNvSpPr>
            <a:spLocks noGrp="1" noChangeArrowheads="1"/>
          </p:cNvSpPr>
          <p:nvPr>
            <p:ph type="body" idx="1"/>
          </p:nvPr>
        </p:nvSpPr>
        <p:spPr>
          <a:xfrm>
            <a:off x="731838" y="4560888"/>
            <a:ext cx="5851525" cy="4319587"/>
          </a:xfrm>
          <a:prstGeom prst="rect">
            <a:avLst/>
          </a:prstGeom>
          <a:noFill/>
          <a:ln/>
        </p:spPr>
        <p:txBody>
          <a:bodyPr>
            <a:normAutofit fontScale="77500" lnSpcReduction="20000"/>
          </a:bodyPr>
          <a:lstStyle/>
          <a:p>
            <a:pPr eaLnBrk="1" hangingPunct="1"/>
            <a:r>
              <a:rPr lang="en-US" smtClean="0">
                <a:latin typeface="Times New Roman" charset="0"/>
              </a:rPr>
              <a:t>Diagnosis II</a:t>
            </a:r>
          </a:p>
          <a:p>
            <a:pPr eaLnBrk="1" hangingPunct="1"/>
            <a:r>
              <a:rPr lang="en-US" smtClean="0">
                <a:latin typeface="Times New Roman" charset="0"/>
              </a:rPr>
              <a:t>6. A recent physical and screening neurological examination, by the family doctor or pediatrician is important, especially to determine if referrals to specialists, such as a neurologist and a sleep disorders facility, are indicated. </a:t>
            </a:r>
          </a:p>
          <a:p>
            <a:pPr eaLnBrk="1" hangingPunct="1"/>
            <a:r>
              <a:rPr lang="en-US" smtClean="0">
                <a:latin typeface="Times New Roman" charset="0"/>
              </a:rPr>
              <a:t> </a:t>
            </a:r>
          </a:p>
          <a:p>
            <a:pPr eaLnBrk="1" hangingPunct="1"/>
            <a:r>
              <a:rPr lang="en-US" smtClean="0">
                <a:latin typeface="Times New Roman" charset="0"/>
              </a:rPr>
              <a:t>7. Similarly, the clinician needs to consider whether psychological, educational, neuropsychological, and/or psychiatric evaluations might be helpful in a given case.  Extensive and costly evaluations are not routine procedures in diagnostic work-ups for ADHD.  However, they are invaluable in a number of cases, particularly with co-morbidity.</a:t>
            </a:r>
          </a:p>
          <a:p>
            <a:pPr eaLnBrk="1" hangingPunct="1"/>
            <a:endParaRPr lang="en-US" smtClean="0">
              <a:latin typeface="Times New Roman" charset="0"/>
            </a:endParaRPr>
          </a:p>
          <a:p>
            <a:pPr eaLnBrk="1" hangingPunct="1"/>
            <a:r>
              <a:rPr lang="en-US" smtClean="0">
                <a:latin typeface="Times New Roman" charset="0"/>
              </a:rPr>
              <a:t>8. Evaluation of classroom/work place can be very helpful both in the diagnostic and treatment phases.  Although a behavior rating from the teacher is helpful, in-class observations can be very helpful, especially when designing a classroom intervention.  However, since classroom observations are costly, they are not often obtained.  Work place observations and interviews with supervisors and co-workers can also be very helpful although confidentiality concerns usually prohibit them.</a:t>
            </a:r>
          </a:p>
          <a:p>
            <a:pPr eaLnBrk="1" hangingPunct="1"/>
            <a:endParaRPr lang="en-US" smtClean="0">
              <a:latin typeface="Times New Roman" charset="0"/>
            </a:endParaRPr>
          </a:p>
          <a:p>
            <a:pPr eaLnBrk="1" hangingPunct="1"/>
            <a:r>
              <a:rPr lang="en-US" smtClean="0">
                <a:latin typeface="Times New Roman" charset="0"/>
              </a:rPr>
              <a:t>9. Structured interviews are very helpful, particularly to determine co-morbidity issues; however, they are very time consuming and generally restricted to research.</a:t>
            </a:r>
          </a:p>
          <a:p>
            <a:pPr eaLnBrk="1" hangingPunct="1"/>
            <a:endParaRPr lang="en-US" smtClean="0">
              <a:latin typeface="Times New Roman" charset="0"/>
            </a:endParaRPr>
          </a:p>
          <a:p>
            <a:pPr eaLnBrk="1" hangingPunct="1"/>
            <a:r>
              <a:rPr lang="en-US" smtClean="0">
                <a:latin typeface="Times New Roman" charset="0"/>
              </a:rPr>
              <a:t>10. Neuro-imaging may very well turn out to be a costly but valuable diagnostic and treatment monitoring tool; however, much more research needs to be conducted.</a:t>
            </a:r>
          </a:p>
          <a:p>
            <a:pPr eaLnBrk="1" hangingPunct="1"/>
            <a:endParaRPr 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hdr" sz="quarter"/>
          </p:nvPr>
        </p:nvSpPr>
        <p:spPr>
          <a:xfrm>
            <a:off x="0" y="0"/>
            <a:ext cx="3170238" cy="479425"/>
          </a:xfrm>
          <a:prstGeom prst="rect">
            <a:avLst/>
          </a:prstGeom>
          <a:noFill/>
        </p:spPr>
        <p:txBody>
          <a:bodyPr/>
          <a:lstStyle/>
          <a:p>
            <a:r>
              <a:rPr lang="en-US" dirty="0" smtClean="0"/>
              <a:t> </a:t>
            </a:r>
            <a:endParaRPr lang="en-US" dirty="0"/>
          </a:p>
        </p:txBody>
      </p:sp>
      <p:sp>
        <p:nvSpPr>
          <p:cNvPr id="29699" name="Rectangle 3"/>
          <p:cNvSpPr>
            <a:spLocks noGrp="1" noChangeArrowheads="1"/>
          </p:cNvSpPr>
          <p:nvPr>
            <p:ph type="dt" sz="quarter" idx="1"/>
          </p:nvPr>
        </p:nvSpPr>
        <p:spPr>
          <a:xfrm>
            <a:off x="4143375" y="0"/>
            <a:ext cx="3170238" cy="479425"/>
          </a:xfrm>
          <a:prstGeom prst="rect">
            <a:avLst/>
          </a:prstGeom>
          <a:noFill/>
        </p:spPr>
        <p:txBody>
          <a:bodyPr/>
          <a:lstStyle/>
          <a:p>
            <a:r>
              <a:rPr lang="en-US" dirty="0" smtClean="0"/>
              <a:t> </a:t>
            </a:r>
            <a:endParaRPr lang="en-US" dirty="0"/>
          </a:p>
        </p:txBody>
      </p:sp>
      <p:sp>
        <p:nvSpPr>
          <p:cNvPr id="29700" name="Rectangle 6"/>
          <p:cNvSpPr>
            <a:spLocks noGrp="1" noChangeArrowheads="1"/>
          </p:cNvSpPr>
          <p:nvPr>
            <p:ph type="ftr" sz="quarter" idx="4"/>
          </p:nvPr>
        </p:nvSpPr>
        <p:spPr>
          <a:xfrm>
            <a:off x="0" y="9120188"/>
            <a:ext cx="3170238" cy="479425"/>
          </a:xfrm>
          <a:prstGeom prst="rect">
            <a:avLst/>
          </a:prstGeom>
          <a:noFill/>
        </p:spPr>
        <p:txBody>
          <a:bodyPr/>
          <a:lstStyle/>
          <a:p>
            <a:r>
              <a:rPr lang="en-US" dirty="0" smtClean="0"/>
              <a:t>  </a:t>
            </a:r>
            <a:endParaRPr lang="en-US" dirty="0"/>
          </a:p>
        </p:txBody>
      </p:sp>
      <p:sp>
        <p:nvSpPr>
          <p:cNvPr id="29701" name="Rectangle 7"/>
          <p:cNvSpPr>
            <a:spLocks noGrp="1" noChangeArrowheads="1"/>
          </p:cNvSpPr>
          <p:nvPr>
            <p:ph type="sldNum" sz="quarter" idx="5"/>
          </p:nvPr>
        </p:nvSpPr>
        <p:spPr>
          <a:xfrm>
            <a:off x="4143375" y="9120188"/>
            <a:ext cx="3170238" cy="479425"/>
          </a:xfrm>
          <a:prstGeom prst="rect">
            <a:avLst/>
          </a:prstGeom>
          <a:noFill/>
        </p:spPr>
        <p:txBody>
          <a:bodyPr/>
          <a:lstStyle/>
          <a:p>
            <a:fld id="{F5244617-A00C-4D09-A2B9-24AEF5DE6C4D}" type="slidenum">
              <a:rPr lang="en-US"/>
              <a:pPr/>
              <a:t>3</a:t>
            </a:fld>
            <a:endParaRPr lang="en-US"/>
          </a:p>
        </p:txBody>
      </p:sp>
      <p:sp>
        <p:nvSpPr>
          <p:cNvPr id="29702" name="Rectangle 2"/>
          <p:cNvSpPr>
            <a:spLocks noGrp="1" noRot="1" noChangeAspect="1" noChangeArrowheads="1" noTextEdit="1"/>
          </p:cNvSpPr>
          <p:nvPr>
            <p:ph type="sldImg"/>
          </p:nvPr>
        </p:nvSpPr>
        <p:spPr>
          <a:xfrm>
            <a:off x="1258888" y="720725"/>
            <a:ext cx="4800600" cy="3600450"/>
          </a:xfrm>
          <a:prstGeom prst="rect">
            <a:avLst/>
          </a:prstGeom>
          <a:ln/>
        </p:spPr>
      </p:sp>
      <p:sp>
        <p:nvSpPr>
          <p:cNvPr id="29703" name="Rectangle 3"/>
          <p:cNvSpPr>
            <a:spLocks noGrp="1" noChangeArrowheads="1"/>
          </p:cNvSpPr>
          <p:nvPr>
            <p:ph type="body" idx="1"/>
          </p:nvPr>
        </p:nvSpPr>
        <p:spPr>
          <a:xfrm>
            <a:off x="731838" y="4560888"/>
            <a:ext cx="5851525" cy="4319587"/>
          </a:xfrm>
          <a:prstGeom prst="rect">
            <a:avLst/>
          </a:prstGeom>
          <a:noFill/>
          <a:ln/>
        </p:spPr>
        <p:txBody>
          <a:bodyPr/>
          <a:lstStyle/>
          <a:p>
            <a:pPr eaLnBrk="1" hangingPunct="1"/>
            <a:endParaRPr lang="en-US" dirty="0" smtClean="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Rectangle 2"/>
          <p:cNvSpPr>
            <a:spLocks noGrp="1" noChangeArrowheads="1"/>
          </p:cNvSpPr>
          <p:nvPr>
            <p:ph type="hdr" sz="quarter"/>
          </p:nvPr>
        </p:nvSpPr>
        <p:spPr>
          <a:xfrm>
            <a:off x="0" y="0"/>
            <a:ext cx="3170238" cy="479425"/>
          </a:xfrm>
          <a:prstGeom prst="rect">
            <a:avLst/>
          </a:prstGeom>
          <a:noFill/>
        </p:spPr>
        <p:txBody>
          <a:bodyPr/>
          <a:lstStyle/>
          <a:p>
            <a:r>
              <a:rPr lang="en-US" dirty="0" smtClean="0"/>
              <a:t> </a:t>
            </a:r>
            <a:endParaRPr lang="en-US" dirty="0"/>
          </a:p>
        </p:txBody>
      </p:sp>
      <p:sp>
        <p:nvSpPr>
          <p:cNvPr id="121859" name="Rectangle 3"/>
          <p:cNvSpPr>
            <a:spLocks noGrp="1" noChangeArrowheads="1"/>
          </p:cNvSpPr>
          <p:nvPr>
            <p:ph type="dt" sz="quarter" idx="1"/>
          </p:nvPr>
        </p:nvSpPr>
        <p:spPr>
          <a:xfrm>
            <a:off x="4143375" y="0"/>
            <a:ext cx="3170238" cy="479425"/>
          </a:xfrm>
          <a:prstGeom prst="rect">
            <a:avLst/>
          </a:prstGeom>
          <a:noFill/>
        </p:spPr>
        <p:txBody>
          <a:bodyPr/>
          <a:lstStyle/>
          <a:p>
            <a:r>
              <a:rPr lang="en-US" dirty="0" smtClean="0"/>
              <a:t> </a:t>
            </a:r>
            <a:endParaRPr lang="en-US" dirty="0"/>
          </a:p>
        </p:txBody>
      </p:sp>
      <p:sp>
        <p:nvSpPr>
          <p:cNvPr id="121860" name="Rectangle 6"/>
          <p:cNvSpPr>
            <a:spLocks noGrp="1" noChangeArrowheads="1"/>
          </p:cNvSpPr>
          <p:nvPr>
            <p:ph type="ftr" sz="quarter" idx="4"/>
          </p:nvPr>
        </p:nvSpPr>
        <p:spPr>
          <a:xfrm>
            <a:off x="0" y="9120188"/>
            <a:ext cx="3170238" cy="479425"/>
          </a:xfrm>
          <a:prstGeom prst="rect">
            <a:avLst/>
          </a:prstGeom>
          <a:noFill/>
        </p:spPr>
        <p:txBody>
          <a:bodyPr/>
          <a:lstStyle/>
          <a:p>
            <a:r>
              <a:rPr lang="en-US" dirty="0" smtClean="0"/>
              <a:t>  </a:t>
            </a:r>
            <a:endParaRPr lang="en-US" dirty="0"/>
          </a:p>
        </p:txBody>
      </p:sp>
      <p:sp>
        <p:nvSpPr>
          <p:cNvPr id="121861" name="Rectangle 7"/>
          <p:cNvSpPr>
            <a:spLocks noGrp="1" noChangeArrowheads="1"/>
          </p:cNvSpPr>
          <p:nvPr>
            <p:ph type="sldNum" sz="quarter" idx="5"/>
          </p:nvPr>
        </p:nvSpPr>
        <p:spPr>
          <a:xfrm>
            <a:off x="4143375" y="9120188"/>
            <a:ext cx="3170238" cy="479425"/>
          </a:xfrm>
          <a:prstGeom prst="rect">
            <a:avLst/>
          </a:prstGeom>
          <a:noFill/>
        </p:spPr>
        <p:txBody>
          <a:bodyPr/>
          <a:lstStyle/>
          <a:p>
            <a:fld id="{CBE03CC6-B59F-4803-8E48-62370F417715}" type="slidenum">
              <a:rPr lang="en-US"/>
              <a:pPr/>
              <a:t>30</a:t>
            </a:fld>
            <a:endParaRPr lang="en-US"/>
          </a:p>
        </p:txBody>
      </p:sp>
      <p:sp>
        <p:nvSpPr>
          <p:cNvPr id="121862" name="Rectangle 2"/>
          <p:cNvSpPr>
            <a:spLocks noGrp="1" noRot="1" noChangeAspect="1" noChangeArrowheads="1" noTextEdit="1"/>
          </p:cNvSpPr>
          <p:nvPr>
            <p:ph type="sldImg"/>
          </p:nvPr>
        </p:nvSpPr>
        <p:spPr>
          <a:xfrm>
            <a:off x="1258888" y="720725"/>
            <a:ext cx="4800600" cy="3600450"/>
          </a:xfrm>
          <a:prstGeom prst="rect">
            <a:avLst/>
          </a:prstGeom>
          <a:ln/>
        </p:spPr>
      </p:sp>
      <p:sp>
        <p:nvSpPr>
          <p:cNvPr id="121863" name="Rectangle 3"/>
          <p:cNvSpPr>
            <a:spLocks noGrp="1" noChangeArrowheads="1"/>
          </p:cNvSpPr>
          <p:nvPr>
            <p:ph type="body" idx="1"/>
          </p:nvPr>
        </p:nvSpPr>
        <p:spPr>
          <a:xfrm>
            <a:off x="731838" y="4560888"/>
            <a:ext cx="5851525" cy="4319587"/>
          </a:xfrm>
          <a:prstGeom prst="rect">
            <a:avLst/>
          </a:prstGeom>
          <a:noFill/>
          <a:ln/>
        </p:spPr>
        <p:txBody>
          <a:bodyPr/>
          <a:lstStyle/>
          <a:p>
            <a:pPr eaLnBrk="1" hangingPunct="1"/>
            <a:endParaRPr lang="en-US" smtClean="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Rectangle 2"/>
          <p:cNvSpPr>
            <a:spLocks noGrp="1" noChangeArrowheads="1"/>
          </p:cNvSpPr>
          <p:nvPr>
            <p:ph type="hdr" sz="quarter"/>
          </p:nvPr>
        </p:nvSpPr>
        <p:spPr>
          <a:xfrm>
            <a:off x="0" y="0"/>
            <a:ext cx="3170238" cy="479425"/>
          </a:xfrm>
          <a:prstGeom prst="rect">
            <a:avLst/>
          </a:prstGeom>
          <a:noFill/>
        </p:spPr>
        <p:txBody>
          <a:bodyPr/>
          <a:lstStyle/>
          <a:p>
            <a:r>
              <a:rPr lang="en-US" dirty="0" smtClean="0"/>
              <a:t> </a:t>
            </a:r>
            <a:endParaRPr lang="en-US" dirty="0"/>
          </a:p>
        </p:txBody>
      </p:sp>
      <p:sp>
        <p:nvSpPr>
          <p:cNvPr id="126979" name="Rectangle 3"/>
          <p:cNvSpPr>
            <a:spLocks noGrp="1" noChangeArrowheads="1"/>
          </p:cNvSpPr>
          <p:nvPr>
            <p:ph type="dt" sz="quarter" idx="1"/>
          </p:nvPr>
        </p:nvSpPr>
        <p:spPr>
          <a:xfrm>
            <a:off x="4143375" y="0"/>
            <a:ext cx="3170238" cy="479425"/>
          </a:xfrm>
          <a:prstGeom prst="rect">
            <a:avLst/>
          </a:prstGeom>
          <a:noFill/>
        </p:spPr>
        <p:txBody>
          <a:bodyPr/>
          <a:lstStyle/>
          <a:p>
            <a:r>
              <a:rPr lang="en-US" dirty="0" smtClean="0"/>
              <a:t> </a:t>
            </a:r>
            <a:endParaRPr lang="en-US" dirty="0"/>
          </a:p>
        </p:txBody>
      </p:sp>
      <p:sp>
        <p:nvSpPr>
          <p:cNvPr id="126980" name="Rectangle 6"/>
          <p:cNvSpPr>
            <a:spLocks noGrp="1" noChangeArrowheads="1"/>
          </p:cNvSpPr>
          <p:nvPr>
            <p:ph type="ftr" sz="quarter" idx="4"/>
          </p:nvPr>
        </p:nvSpPr>
        <p:spPr>
          <a:xfrm>
            <a:off x="0" y="9120188"/>
            <a:ext cx="3170238" cy="479425"/>
          </a:xfrm>
          <a:prstGeom prst="rect">
            <a:avLst/>
          </a:prstGeom>
          <a:noFill/>
        </p:spPr>
        <p:txBody>
          <a:bodyPr/>
          <a:lstStyle/>
          <a:p>
            <a:r>
              <a:rPr lang="en-US" dirty="0" smtClean="0"/>
              <a:t>  </a:t>
            </a:r>
            <a:endParaRPr lang="en-US" dirty="0"/>
          </a:p>
        </p:txBody>
      </p:sp>
      <p:sp>
        <p:nvSpPr>
          <p:cNvPr id="126981" name="Rectangle 7"/>
          <p:cNvSpPr>
            <a:spLocks noGrp="1" noChangeArrowheads="1"/>
          </p:cNvSpPr>
          <p:nvPr>
            <p:ph type="sldNum" sz="quarter" idx="5"/>
          </p:nvPr>
        </p:nvSpPr>
        <p:spPr>
          <a:xfrm>
            <a:off x="4143375" y="9120188"/>
            <a:ext cx="3170238" cy="479425"/>
          </a:xfrm>
          <a:prstGeom prst="rect">
            <a:avLst/>
          </a:prstGeom>
          <a:noFill/>
        </p:spPr>
        <p:txBody>
          <a:bodyPr/>
          <a:lstStyle/>
          <a:p>
            <a:fld id="{942BC2A9-A6E3-4B1A-A67C-1E9C1DDBEAB5}" type="slidenum">
              <a:rPr lang="en-US"/>
              <a:pPr/>
              <a:t>34</a:t>
            </a:fld>
            <a:endParaRPr lang="en-US"/>
          </a:p>
        </p:txBody>
      </p:sp>
      <p:sp>
        <p:nvSpPr>
          <p:cNvPr id="126982" name="Rectangle 2"/>
          <p:cNvSpPr>
            <a:spLocks noGrp="1" noRot="1" noChangeAspect="1" noChangeArrowheads="1" noTextEdit="1"/>
          </p:cNvSpPr>
          <p:nvPr>
            <p:ph type="sldImg"/>
          </p:nvPr>
        </p:nvSpPr>
        <p:spPr>
          <a:xfrm>
            <a:off x="1258888" y="720725"/>
            <a:ext cx="4800600" cy="3600450"/>
          </a:xfrm>
          <a:prstGeom prst="rect">
            <a:avLst/>
          </a:prstGeom>
          <a:ln/>
        </p:spPr>
      </p:sp>
      <p:sp>
        <p:nvSpPr>
          <p:cNvPr id="126983" name="Rectangle 3"/>
          <p:cNvSpPr>
            <a:spLocks noGrp="1" noChangeArrowheads="1"/>
          </p:cNvSpPr>
          <p:nvPr>
            <p:ph type="body" idx="1"/>
          </p:nvPr>
        </p:nvSpPr>
        <p:spPr>
          <a:xfrm>
            <a:off x="731838" y="4560888"/>
            <a:ext cx="5851525" cy="4319587"/>
          </a:xfrm>
          <a:prstGeom prst="rect">
            <a:avLst/>
          </a:prstGeom>
          <a:noFill/>
          <a:ln/>
        </p:spPr>
        <p:txBody>
          <a:bodyPr lIns="96637" tIns="48319" rIns="96637" bIns="48319"/>
          <a:lstStyle/>
          <a:p>
            <a:pPr eaLnBrk="1" hangingPunct="1"/>
            <a:endParaRPr lang="en-US" smtClean="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Rectangle 2"/>
          <p:cNvSpPr>
            <a:spLocks noGrp="1" noChangeArrowheads="1"/>
          </p:cNvSpPr>
          <p:nvPr>
            <p:ph type="hdr" sz="quarter"/>
          </p:nvPr>
        </p:nvSpPr>
        <p:spPr>
          <a:xfrm>
            <a:off x="0" y="0"/>
            <a:ext cx="3170238" cy="479425"/>
          </a:xfrm>
          <a:prstGeom prst="rect">
            <a:avLst/>
          </a:prstGeom>
          <a:noFill/>
        </p:spPr>
        <p:txBody>
          <a:bodyPr/>
          <a:lstStyle/>
          <a:p>
            <a:r>
              <a:rPr lang="en-US" dirty="0" smtClean="0"/>
              <a:t> </a:t>
            </a:r>
            <a:endParaRPr lang="en-US" dirty="0"/>
          </a:p>
        </p:txBody>
      </p:sp>
      <p:sp>
        <p:nvSpPr>
          <p:cNvPr id="129027" name="Rectangle 3"/>
          <p:cNvSpPr>
            <a:spLocks noGrp="1" noChangeArrowheads="1"/>
          </p:cNvSpPr>
          <p:nvPr>
            <p:ph type="dt" sz="quarter" idx="1"/>
          </p:nvPr>
        </p:nvSpPr>
        <p:spPr>
          <a:xfrm>
            <a:off x="4143375" y="0"/>
            <a:ext cx="3170238" cy="479425"/>
          </a:xfrm>
          <a:prstGeom prst="rect">
            <a:avLst/>
          </a:prstGeom>
          <a:noFill/>
        </p:spPr>
        <p:txBody>
          <a:bodyPr/>
          <a:lstStyle/>
          <a:p>
            <a:r>
              <a:rPr lang="en-US" dirty="0" smtClean="0"/>
              <a:t> </a:t>
            </a:r>
            <a:endParaRPr lang="en-US" dirty="0"/>
          </a:p>
        </p:txBody>
      </p:sp>
      <p:sp>
        <p:nvSpPr>
          <p:cNvPr id="129028" name="Rectangle 6"/>
          <p:cNvSpPr>
            <a:spLocks noGrp="1" noChangeArrowheads="1"/>
          </p:cNvSpPr>
          <p:nvPr>
            <p:ph type="ftr" sz="quarter" idx="4"/>
          </p:nvPr>
        </p:nvSpPr>
        <p:spPr>
          <a:xfrm>
            <a:off x="0" y="9120188"/>
            <a:ext cx="3170238" cy="479425"/>
          </a:xfrm>
          <a:prstGeom prst="rect">
            <a:avLst/>
          </a:prstGeom>
          <a:noFill/>
        </p:spPr>
        <p:txBody>
          <a:bodyPr/>
          <a:lstStyle/>
          <a:p>
            <a:r>
              <a:rPr lang="en-US" dirty="0" smtClean="0"/>
              <a:t>  </a:t>
            </a:r>
            <a:endParaRPr lang="en-US" dirty="0"/>
          </a:p>
        </p:txBody>
      </p:sp>
      <p:sp>
        <p:nvSpPr>
          <p:cNvPr id="129029" name="Rectangle 7"/>
          <p:cNvSpPr>
            <a:spLocks noGrp="1" noChangeArrowheads="1"/>
          </p:cNvSpPr>
          <p:nvPr>
            <p:ph type="sldNum" sz="quarter" idx="5"/>
          </p:nvPr>
        </p:nvSpPr>
        <p:spPr>
          <a:xfrm>
            <a:off x="4143375" y="9120188"/>
            <a:ext cx="3170238" cy="479425"/>
          </a:xfrm>
          <a:prstGeom prst="rect">
            <a:avLst/>
          </a:prstGeom>
          <a:noFill/>
        </p:spPr>
        <p:txBody>
          <a:bodyPr/>
          <a:lstStyle/>
          <a:p>
            <a:fld id="{B8BECD2F-3F3A-48F4-92F0-087128309E21}" type="slidenum">
              <a:rPr lang="en-US"/>
              <a:pPr/>
              <a:t>35</a:t>
            </a:fld>
            <a:endParaRPr lang="en-US"/>
          </a:p>
        </p:txBody>
      </p:sp>
      <p:sp>
        <p:nvSpPr>
          <p:cNvPr id="129030" name="Rectangle 2"/>
          <p:cNvSpPr>
            <a:spLocks noGrp="1" noRot="1" noChangeAspect="1" noChangeArrowheads="1" noTextEdit="1"/>
          </p:cNvSpPr>
          <p:nvPr>
            <p:ph type="sldImg"/>
          </p:nvPr>
        </p:nvSpPr>
        <p:spPr>
          <a:xfrm>
            <a:off x="1258888" y="720725"/>
            <a:ext cx="4800600" cy="3600450"/>
          </a:xfrm>
          <a:prstGeom prst="rect">
            <a:avLst/>
          </a:prstGeom>
          <a:ln/>
        </p:spPr>
      </p:sp>
      <p:sp>
        <p:nvSpPr>
          <p:cNvPr id="129031" name="Rectangle 3"/>
          <p:cNvSpPr>
            <a:spLocks noGrp="1" noChangeArrowheads="1"/>
          </p:cNvSpPr>
          <p:nvPr>
            <p:ph type="body" idx="1"/>
          </p:nvPr>
        </p:nvSpPr>
        <p:spPr>
          <a:xfrm>
            <a:off x="731838" y="4560888"/>
            <a:ext cx="5851525" cy="4319587"/>
          </a:xfrm>
          <a:prstGeom prst="rect">
            <a:avLst/>
          </a:prstGeom>
          <a:noFill/>
          <a:ln/>
        </p:spPr>
        <p:txBody>
          <a:bodyPr>
            <a:normAutofit fontScale="47500" lnSpcReduction="20000"/>
          </a:bodyPr>
          <a:lstStyle/>
          <a:p>
            <a:pPr eaLnBrk="1" hangingPunct="1"/>
            <a:r>
              <a:rPr lang="en-US" dirty="0" smtClean="0">
                <a:latin typeface="Times New Roman" charset="0"/>
              </a:rPr>
              <a:t>Treatment I</a:t>
            </a:r>
          </a:p>
          <a:p>
            <a:pPr eaLnBrk="1" hangingPunct="1"/>
            <a:r>
              <a:rPr lang="en-US" dirty="0" smtClean="0">
                <a:latin typeface="Times New Roman" charset="0"/>
              </a:rPr>
              <a:t>1. Making the diagnosis, defining the symptoms, and providing information about the expectable course of the condition without even mentioning potential treatment options can be reassuring and therapeutic.  Many persons with ADHD develop low self-esteem, recognizing that they aren’t performing up to expectations (theirs and others’).  They begin to believe what they may be hearing- “You’re not trying hard”, “You don’t care”, “You’re lazy or dumb”, You’re bad.”  They know something is wrong but not what it is.  Many a parent will deeply exhale and relax (until they begin to worry about medication).  Some adults will slump and tear and then get angry- “Why wasn’t this diagnosed and treated long ago?”  Sometimes parents and adults with ADHD can figure out what will help once they know what the problem is.  If they’re distractible, they reduce distractions, etc. </a:t>
            </a:r>
          </a:p>
          <a:p>
            <a:pPr eaLnBrk="1" hangingPunct="1"/>
            <a:endParaRPr lang="en-US" dirty="0" smtClean="0">
              <a:latin typeface="Times New Roman" charset="0"/>
            </a:endParaRPr>
          </a:p>
          <a:p>
            <a:pPr eaLnBrk="1" hangingPunct="1"/>
            <a:r>
              <a:rPr lang="en-US" dirty="0" smtClean="0">
                <a:latin typeface="Times New Roman" charset="0"/>
              </a:rPr>
              <a:t>2. “Coaching” refers to a relatively new profession of individuals who coach or advise parents and people with ADHD how to manage it at home, work/school, and in social situations.  Some coaches can provide considerable support and helpful directions for coping with the symptoms of ADHD.</a:t>
            </a:r>
          </a:p>
          <a:p>
            <a:pPr eaLnBrk="1" hangingPunct="1"/>
            <a:endParaRPr lang="en-US" dirty="0" smtClean="0">
              <a:latin typeface="Times New Roman" charset="0"/>
            </a:endParaRPr>
          </a:p>
          <a:p>
            <a:pPr eaLnBrk="1" hangingPunct="1"/>
            <a:r>
              <a:rPr lang="en-US" dirty="0" smtClean="0">
                <a:latin typeface="Times New Roman" charset="0"/>
              </a:rPr>
              <a:t>3. Parental/couples counseling may be very similar to what a good coach can provide- helping parents learn how to provide firm, consistent, expectable and reasonable consequences, meaningful rewards for effort and success, and patience and love.  For significant others, it is helpful to review the diagnosis and symptoms with the person with ADHD present and to guide them both to think about and make practical changes that minimize symptoms.  Many of these ideas can be found in the </a:t>
            </a:r>
            <a:r>
              <a:rPr lang="en-US" dirty="0" err="1" smtClean="0">
                <a:latin typeface="Times New Roman" charset="0"/>
              </a:rPr>
              <a:t>T.O.V.A.</a:t>
            </a:r>
            <a:r>
              <a:rPr lang="en-US" dirty="0" smtClean="0">
                <a:latin typeface="Times New Roman" charset="0"/>
              </a:rPr>
              <a:t> Home Intervention Report that can be tailored for each intervention.</a:t>
            </a:r>
          </a:p>
          <a:p>
            <a:pPr eaLnBrk="1" hangingPunct="1"/>
            <a:endParaRPr lang="en-US" dirty="0" smtClean="0">
              <a:latin typeface="Times New Roman" charset="0"/>
            </a:endParaRPr>
          </a:p>
          <a:p>
            <a:pPr eaLnBrk="1" hangingPunct="1"/>
            <a:r>
              <a:rPr lang="en-US" dirty="0" smtClean="0">
                <a:latin typeface="Times New Roman" charset="0"/>
              </a:rPr>
              <a:t>4. Consultations to the teacher, school psychologist and/or employer can be very helpful.  If there’s a choice of teachers for next year’s class, select the one who works best with ADHD kids. The </a:t>
            </a:r>
            <a:r>
              <a:rPr lang="en-US" dirty="0" err="1" smtClean="0">
                <a:latin typeface="Times New Roman" charset="0"/>
              </a:rPr>
              <a:t>T.O.V.A.</a:t>
            </a:r>
            <a:r>
              <a:rPr lang="en-US" dirty="0" smtClean="0">
                <a:latin typeface="Times New Roman" charset="0"/>
              </a:rPr>
              <a:t> Classroom Intervention Report can be used to communicate any number of strategies to help the child.  </a:t>
            </a:r>
          </a:p>
          <a:p>
            <a:pPr marL="914400" lvl="2" indent="0" eaLnBrk="1" hangingPunct="1"/>
            <a:endParaRPr lang="en-US" dirty="0" smtClean="0">
              <a:latin typeface="Times New Roman" charset="0"/>
            </a:endParaRPr>
          </a:p>
          <a:p>
            <a:pPr eaLnBrk="1" hangingPunct="1"/>
            <a:r>
              <a:rPr lang="en-US" dirty="0" smtClean="0">
                <a:latin typeface="Times New Roman" charset="0"/>
              </a:rPr>
              <a:t>There are usually some accommodations that the employer can make that will minimize the ADHD related problems.  Remember the scientist who responded quite well to decreasing the distractions in her new office?</a:t>
            </a:r>
          </a:p>
          <a:p>
            <a:pPr eaLnBrk="1" hangingPunct="1"/>
            <a:endParaRPr lang="en-US" dirty="0" smtClean="0">
              <a:latin typeface="Times New Roman" charset="0"/>
            </a:endParaRPr>
          </a:p>
          <a:p>
            <a:pPr eaLnBrk="1" hangingPunct="1"/>
            <a:r>
              <a:rPr lang="en-US" dirty="0" smtClean="0">
                <a:latin typeface="Times New Roman" charset="0"/>
              </a:rPr>
              <a:t>5. Vocational counseling can be very helpful, especially for high school and college students in the process of deciding what they want kind of work they want.  Obviously, if they have attention problems, they might want to avoid professions like accounting.  On the other hand, programming and working with computers may be a natural, especially for those who can </a:t>
            </a:r>
            <a:r>
              <a:rPr lang="en-US" dirty="0" err="1" smtClean="0">
                <a:latin typeface="Times New Roman" charset="0"/>
              </a:rPr>
              <a:t>hyperfocus</a:t>
            </a:r>
            <a:r>
              <a:rPr lang="en-US" dirty="0" smtClean="0">
                <a:latin typeface="Times New Roman" charset="0"/>
              </a:rPr>
              <a:t>.  </a:t>
            </a:r>
          </a:p>
          <a:p>
            <a:pPr eaLnBrk="1" hangingPunct="1"/>
            <a:endParaRPr lang="en-US" dirty="0" smtClean="0">
              <a:latin typeface="Times New Roman" charset="0"/>
            </a:endParaRPr>
          </a:p>
          <a:p>
            <a:pPr eaLnBrk="1" hangingPunct="1"/>
            <a:r>
              <a:rPr lang="en-US" dirty="0" smtClean="0">
                <a:latin typeface="Times New Roman" charset="0"/>
              </a:rPr>
              <a:t>6. Recreational counseling can help individuals with ADHD find gratifying activities for their leisure time.  Bridge may not be ideal, but tennis could be.</a:t>
            </a:r>
          </a:p>
        </p:txBody>
      </p:sp>
      <p:sp>
        <p:nvSpPr>
          <p:cNvPr id="129032" name="Rectangle 4"/>
          <p:cNvSpPr>
            <a:spLocks noChangeArrowheads="1"/>
          </p:cNvSpPr>
          <p:nvPr/>
        </p:nvSpPr>
        <p:spPr bwMode="auto">
          <a:xfrm>
            <a:off x="890588" y="4718050"/>
            <a:ext cx="5851525" cy="4319588"/>
          </a:xfrm>
          <a:prstGeom prst="rect">
            <a:avLst/>
          </a:prstGeom>
          <a:noFill/>
          <a:ln w="9525">
            <a:noFill/>
            <a:miter lim="800000"/>
            <a:headEnd/>
            <a:tailEnd/>
          </a:ln>
        </p:spPr>
        <p:txBody>
          <a:bodyPr lIns="96620" tIns="48311" rIns="96620" bIns="48311"/>
          <a:lstStyle/>
          <a:p>
            <a:pPr algn="l">
              <a:lnSpc>
                <a:spcPct val="155000"/>
              </a:lnSpc>
              <a:spcBef>
                <a:spcPct val="30000"/>
              </a:spcBef>
            </a:pPr>
            <a:endParaRPr lang="en-US" sz="1200"/>
          </a:p>
          <a:p>
            <a:pPr algn="l">
              <a:lnSpc>
                <a:spcPct val="155000"/>
              </a:lnSpc>
              <a:spcBef>
                <a:spcPct val="30000"/>
              </a:spcBef>
            </a:pPr>
            <a:r>
              <a:rPr lang="en-US" sz="1200"/>
              <a:t>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a:t>
            </a:r>
          </a:p>
          <a:p>
            <a:pPr algn="l">
              <a:lnSpc>
                <a:spcPct val="155000"/>
              </a:lnSpc>
              <a:spcBef>
                <a:spcPct val="30000"/>
              </a:spcBef>
            </a:pPr>
            <a:endParaRPr lang="en-US" sz="1200"/>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4" name="Rectangle 2"/>
          <p:cNvSpPr>
            <a:spLocks noGrp="1" noChangeArrowheads="1"/>
          </p:cNvSpPr>
          <p:nvPr>
            <p:ph type="hdr" sz="quarter"/>
          </p:nvPr>
        </p:nvSpPr>
        <p:spPr>
          <a:xfrm>
            <a:off x="0" y="0"/>
            <a:ext cx="3170238" cy="479425"/>
          </a:xfrm>
          <a:prstGeom prst="rect">
            <a:avLst/>
          </a:prstGeom>
          <a:noFill/>
        </p:spPr>
        <p:txBody>
          <a:bodyPr/>
          <a:lstStyle/>
          <a:p>
            <a:r>
              <a:rPr lang="en-US" dirty="0" smtClean="0"/>
              <a:t> </a:t>
            </a:r>
            <a:endParaRPr lang="en-US" dirty="0"/>
          </a:p>
        </p:txBody>
      </p:sp>
      <p:sp>
        <p:nvSpPr>
          <p:cNvPr id="131075" name="Rectangle 3"/>
          <p:cNvSpPr>
            <a:spLocks noGrp="1" noChangeArrowheads="1"/>
          </p:cNvSpPr>
          <p:nvPr>
            <p:ph type="dt" sz="quarter" idx="1"/>
          </p:nvPr>
        </p:nvSpPr>
        <p:spPr>
          <a:xfrm>
            <a:off x="4143375" y="0"/>
            <a:ext cx="3170238" cy="479425"/>
          </a:xfrm>
          <a:prstGeom prst="rect">
            <a:avLst/>
          </a:prstGeom>
          <a:noFill/>
        </p:spPr>
        <p:txBody>
          <a:bodyPr/>
          <a:lstStyle/>
          <a:p>
            <a:r>
              <a:rPr lang="en-US" dirty="0" smtClean="0"/>
              <a:t> </a:t>
            </a:r>
            <a:endParaRPr lang="en-US" dirty="0"/>
          </a:p>
        </p:txBody>
      </p:sp>
      <p:sp>
        <p:nvSpPr>
          <p:cNvPr id="131076" name="Rectangle 6"/>
          <p:cNvSpPr>
            <a:spLocks noGrp="1" noChangeArrowheads="1"/>
          </p:cNvSpPr>
          <p:nvPr>
            <p:ph type="ftr" sz="quarter" idx="4"/>
          </p:nvPr>
        </p:nvSpPr>
        <p:spPr>
          <a:xfrm>
            <a:off x="0" y="9120188"/>
            <a:ext cx="3170238" cy="479425"/>
          </a:xfrm>
          <a:prstGeom prst="rect">
            <a:avLst/>
          </a:prstGeom>
          <a:noFill/>
        </p:spPr>
        <p:txBody>
          <a:bodyPr/>
          <a:lstStyle/>
          <a:p>
            <a:r>
              <a:rPr lang="en-US" dirty="0" smtClean="0"/>
              <a:t>  </a:t>
            </a:r>
            <a:endParaRPr lang="en-US" dirty="0"/>
          </a:p>
        </p:txBody>
      </p:sp>
      <p:sp>
        <p:nvSpPr>
          <p:cNvPr id="131077" name="Rectangle 7"/>
          <p:cNvSpPr>
            <a:spLocks noGrp="1" noChangeArrowheads="1"/>
          </p:cNvSpPr>
          <p:nvPr>
            <p:ph type="sldNum" sz="quarter" idx="5"/>
          </p:nvPr>
        </p:nvSpPr>
        <p:spPr>
          <a:xfrm>
            <a:off x="4143375" y="9120188"/>
            <a:ext cx="3170238" cy="479425"/>
          </a:xfrm>
          <a:prstGeom prst="rect">
            <a:avLst/>
          </a:prstGeom>
          <a:noFill/>
        </p:spPr>
        <p:txBody>
          <a:bodyPr/>
          <a:lstStyle/>
          <a:p>
            <a:fld id="{CFACEFAD-2535-4D97-9FBF-A268B4591641}" type="slidenum">
              <a:rPr lang="en-US"/>
              <a:pPr/>
              <a:t>36</a:t>
            </a:fld>
            <a:endParaRPr lang="en-US"/>
          </a:p>
        </p:txBody>
      </p:sp>
      <p:sp>
        <p:nvSpPr>
          <p:cNvPr id="131078" name="Rectangle 2"/>
          <p:cNvSpPr>
            <a:spLocks noGrp="1" noRot="1" noChangeAspect="1" noChangeArrowheads="1" noTextEdit="1"/>
          </p:cNvSpPr>
          <p:nvPr>
            <p:ph type="sldImg"/>
          </p:nvPr>
        </p:nvSpPr>
        <p:spPr>
          <a:xfrm>
            <a:off x="1258888" y="720725"/>
            <a:ext cx="4800600" cy="3600450"/>
          </a:xfrm>
          <a:prstGeom prst="rect">
            <a:avLst/>
          </a:prstGeom>
          <a:ln/>
        </p:spPr>
      </p:sp>
      <p:sp>
        <p:nvSpPr>
          <p:cNvPr id="131079" name="Rectangle 3"/>
          <p:cNvSpPr>
            <a:spLocks noGrp="1" noChangeArrowheads="1"/>
          </p:cNvSpPr>
          <p:nvPr>
            <p:ph type="body" idx="1"/>
          </p:nvPr>
        </p:nvSpPr>
        <p:spPr>
          <a:xfrm>
            <a:off x="731838" y="4560888"/>
            <a:ext cx="5851525" cy="4319587"/>
          </a:xfrm>
          <a:prstGeom prst="rect">
            <a:avLst/>
          </a:prstGeom>
          <a:noFill/>
          <a:ln/>
        </p:spPr>
        <p:txBody>
          <a:bodyPr>
            <a:normAutofit fontScale="92500" lnSpcReduction="10000"/>
          </a:bodyPr>
          <a:lstStyle/>
          <a:p>
            <a:pPr eaLnBrk="1" hangingPunct="1"/>
            <a:r>
              <a:rPr lang="en-US" smtClean="0">
                <a:latin typeface="Times New Roman" charset="0"/>
              </a:rPr>
              <a:t>Treatment II</a:t>
            </a:r>
          </a:p>
          <a:p>
            <a:pPr eaLnBrk="1" hangingPunct="1"/>
            <a:r>
              <a:rPr lang="en-US" smtClean="0">
                <a:latin typeface="Times New Roman" charset="0"/>
              </a:rPr>
              <a:t>7. The topic of neurofeedback generates a great deal of strong feelings - some colleagues consider it a waste of time, others consider it the treatment of choice for ADHD.  The research literature clearly supports the efficacy of biofeedback, and there are a number of well documented successes, using objective outcome measures like the T.O.V.A.  However, there remain many unanswered questions, and the cost is not trivial. </a:t>
            </a:r>
          </a:p>
          <a:p>
            <a:pPr eaLnBrk="1" hangingPunct="1"/>
            <a:endParaRPr lang="en-US" smtClean="0">
              <a:latin typeface="Times New Roman" charset="0"/>
            </a:endParaRPr>
          </a:p>
          <a:p>
            <a:pPr eaLnBrk="1" hangingPunct="1"/>
            <a:r>
              <a:rPr lang="en-US" smtClean="0">
                <a:latin typeface="Times New Roman" charset="0"/>
              </a:rPr>
              <a:t>8 &amp; 9. Behavior modification as well as psychotherapy can be very useful in selected cases although the research literature clearly supports pharmacotherapy as the more efficacious treatment of ADHD. </a:t>
            </a:r>
          </a:p>
          <a:p>
            <a:pPr eaLnBrk="1" hangingPunct="1"/>
            <a:endParaRPr lang="en-US" smtClean="0">
              <a:latin typeface="Times New Roman" charset="0"/>
            </a:endParaRPr>
          </a:p>
          <a:p>
            <a:pPr eaLnBrk="1" hangingPunct="1"/>
            <a:r>
              <a:rPr lang="en-US" smtClean="0">
                <a:latin typeface="Times New Roman" charset="0"/>
              </a:rPr>
              <a:t>10. Dietary interventions are frequently sought to take the place of medication.  The research literature is, at best, equivocal.  While a limited number of individuals with ADHD appear to improve with dietary changes, pharmacotherapy is clearly more efficacious.</a:t>
            </a:r>
          </a:p>
          <a:p>
            <a:pPr eaLnBrk="1" hangingPunct="1"/>
            <a:endParaRPr lang="en-US" smtClean="0">
              <a:latin typeface="Times New Roman" charset="0"/>
            </a:endParaRPr>
          </a:p>
          <a:p>
            <a:pPr eaLnBrk="1" hangingPunct="1"/>
            <a:r>
              <a:rPr lang="en-US" smtClean="0">
                <a:latin typeface="Times New Roman" charset="0"/>
              </a:rPr>
              <a:t>11. Medications- well, let’s talk about medications.</a:t>
            </a:r>
            <a:endParaRPr lang="en-US" smtClean="0"/>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2" name="Rectangle 2"/>
          <p:cNvSpPr>
            <a:spLocks noGrp="1" noChangeArrowheads="1"/>
          </p:cNvSpPr>
          <p:nvPr>
            <p:ph type="hdr" sz="quarter"/>
          </p:nvPr>
        </p:nvSpPr>
        <p:spPr>
          <a:xfrm>
            <a:off x="0" y="0"/>
            <a:ext cx="3170238" cy="479425"/>
          </a:xfrm>
          <a:prstGeom prst="rect">
            <a:avLst/>
          </a:prstGeom>
          <a:noFill/>
        </p:spPr>
        <p:txBody>
          <a:bodyPr/>
          <a:lstStyle/>
          <a:p>
            <a:r>
              <a:rPr lang="en-US" dirty="0" smtClean="0"/>
              <a:t> </a:t>
            </a:r>
            <a:endParaRPr lang="en-US" dirty="0"/>
          </a:p>
        </p:txBody>
      </p:sp>
      <p:sp>
        <p:nvSpPr>
          <p:cNvPr id="133123" name="Rectangle 3"/>
          <p:cNvSpPr>
            <a:spLocks noGrp="1" noChangeArrowheads="1"/>
          </p:cNvSpPr>
          <p:nvPr>
            <p:ph type="dt" sz="quarter" idx="1"/>
          </p:nvPr>
        </p:nvSpPr>
        <p:spPr>
          <a:xfrm>
            <a:off x="4143375" y="0"/>
            <a:ext cx="3170238" cy="479425"/>
          </a:xfrm>
          <a:prstGeom prst="rect">
            <a:avLst/>
          </a:prstGeom>
          <a:noFill/>
        </p:spPr>
        <p:txBody>
          <a:bodyPr/>
          <a:lstStyle/>
          <a:p>
            <a:r>
              <a:rPr lang="en-US" dirty="0" smtClean="0"/>
              <a:t> </a:t>
            </a:r>
            <a:endParaRPr lang="en-US" dirty="0"/>
          </a:p>
        </p:txBody>
      </p:sp>
      <p:sp>
        <p:nvSpPr>
          <p:cNvPr id="133124" name="Rectangle 6"/>
          <p:cNvSpPr>
            <a:spLocks noGrp="1" noChangeArrowheads="1"/>
          </p:cNvSpPr>
          <p:nvPr>
            <p:ph type="ftr" sz="quarter" idx="4"/>
          </p:nvPr>
        </p:nvSpPr>
        <p:spPr>
          <a:xfrm>
            <a:off x="0" y="9120188"/>
            <a:ext cx="3170238" cy="479425"/>
          </a:xfrm>
          <a:prstGeom prst="rect">
            <a:avLst/>
          </a:prstGeom>
          <a:noFill/>
        </p:spPr>
        <p:txBody>
          <a:bodyPr/>
          <a:lstStyle/>
          <a:p>
            <a:r>
              <a:rPr lang="en-US" dirty="0" smtClean="0"/>
              <a:t>  </a:t>
            </a:r>
            <a:endParaRPr lang="en-US" dirty="0"/>
          </a:p>
        </p:txBody>
      </p:sp>
      <p:sp>
        <p:nvSpPr>
          <p:cNvPr id="133125" name="Rectangle 7"/>
          <p:cNvSpPr>
            <a:spLocks noGrp="1" noChangeArrowheads="1"/>
          </p:cNvSpPr>
          <p:nvPr>
            <p:ph type="sldNum" sz="quarter" idx="5"/>
          </p:nvPr>
        </p:nvSpPr>
        <p:spPr>
          <a:xfrm>
            <a:off x="4143375" y="9120188"/>
            <a:ext cx="3170238" cy="479425"/>
          </a:xfrm>
          <a:prstGeom prst="rect">
            <a:avLst/>
          </a:prstGeom>
          <a:noFill/>
        </p:spPr>
        <p:txBody>
          <a:bodyPr/>
          <a:lstStyle/>
          <a:p>
            <a:fld id="{65CDDEDA-4284-4B93-8E34-C206C4F8DAF1}" type="slidenum">
              <a:rPr lang="en-US"/>
              <a:pPr/>
              <a:t>37</a:t>
            </a:fld>
            <a:endParaRPr lang="en-US"/>
          </a:p>
        </p:txBody>
      </p:sp>
      <p:sp>
        <p:nvSpPr>
          <p:cNvPr id="133126" name="Rectangle 2"/>
          <p:cNvSpPr>
            <a:spLocks noGrp="1" noRot="1" noChangeAspect="1" noChangeArrowheads="1" noTextEdit="1"/>
          </p:cNvSpPr>
          <p:nvPr>
            <p:ph type="sldImg"/>
          </p:nvPr>
        </p:nvSpPr>
        <p:spPr>
          <a:xfrm>
            <a:off x="1258888" y="720725"/>
            <a:ext cx="4800600" cy="3600450"/>
          </a:xfrm>
          <a:prstGeom prst="rect">
            <a:avLst/>
          </a:prstGeom>
          <a:ln/>
        </p:spPr>
      </p:sp>
      <p:sp>
        <p:nvSpPr>
          <p:cNvPr id="133127" name="Rectangle 3"/>
          <p:cNvSpPr>
            <a:spLocks noGrp="1" noChangeArrowheads="1"/>
          </p:cNvSpPr>
          <p:nvPr>
            <p:ph type="body" idx="1"/>
          </p:nvPr>
        </p:nvSpPr>
        <p:spPr>
          <a:xfrm>
            <a:off x="731838" y="4560888"/>
            <a:ext cx="5851525" cy="4319587"/>
          </a:xfrm>
          <a:prstGeom prst="rect">
            <a:avLst/>
          </a:prstGeom>
          <a:noFill/>
          <a:ln/>
        </p:spPr>
        <p:txBody>
          <a:bodyPr/>
          <a:lstStyle/>
          <a:p>
            <a:pPr eaLnBrk="1" hangingPunct="1"/>
            <a:endParaRPr lang="en-US" dirty="0" smtClean="0"/>
          </a:p>
        </p:txBody>
      </p:sp>
      <p:sp>
        <p:nvSpPr>
          <p:cNvPr id="133128" name="Rectangle 4"/>
          <p:cNvSpPr>
            <a:spLocks noChangeArrowheads="1"/>
          </p:cNvSpPr>
          <p:nvPr/>
        </p:nvSpPr>
        <p:spPr bwMode="auto">
          <a:xfrm>
            <a:off x="890588" y="4718050"/>
            <a:ext cx="5851525" cy="4319588"/>
          </a:xfrm>
          <a:prstGeom prst="rect">
            <a:avLst/>
          </a:prstGeom>
          <a:noFill/>
          <a:ln w="9525">
            <a:noFill/>
            <a:miter lim="800000"/>
            <a:headEnd/>
            <a:tailEnd/>
          </a:ln>
        </p:spPr>
        <p:txBody>
          <a:bodyPr lIns="96620" tIns="48311" rIns="96620" bIns="48311"/>
          <a:lstStyle/>
          <a:p>
            <a:pPr algn="l">
              <a:lnSpc>
                <a:spcPct val="155000"/>
              </a:lnSpc>
              <a:spcBef>
                <a:spcPct val="30000"/>
              </a:spcBef>
            </a:pPr>
            <a:endParaRPr lang="en-US" sz="1200"/>
          </a:p>
          <a:p>
            <a:pPr algn="l">
              <a:lnSpc>
                <a:spcPct val="155000"/>
              </a:lnSpc>
              <a:spcBef>
                <a:spcPct val="30000"/>
              </a:spcBef>
            </a:pPr>
            <a:r>
              <a:rPr lang="en-US" sz="1200"/>
              <a:t>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a:t>
            </a:r>
          </a:p>
          <a:p>
            <a:pPr algn="l">
              <a:lnSpc>
                <a:spcPct val="155000"/>
              </a:lnSpc>
              <a:spcBef>
                <a:spcPct val="30000"/>
              </a:spcBef>
            </a:pPr>
            <a:endParaRPr lang="en-US" sz="1200"/>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41314" name="Rectangle 2"/>
          <p:cNvSpPr>
            <a:spLocks noGrp="1" noChangeArrowheads="1"/>
          </p:cNvSpPr>
          <p:nvPr>
            <p:ph type="hdr" sz="quarter"/>
          </p:nvPr>
        </p:nvSpPr>
        <p:spPr>
          <a:xfrm>
            <a:off x="0" y="0"/>
            <a:ext cx="3170238" cy="479425"/>
          </a:xfrm>
          <a:prstGeom prst="rect">
            <a:avLst/>
          </a:prstGeom>
          <a:noFill/>
        </p:spPr>
        <p:txBody>
          <a:bodyPr/>
          <a:lstStyle/>
          <a:p>
            <a:r>
              <a:rPr lang="en-US" dirty="0" smtClean="0"/>
              <a:t> </a:t>
            </a:r>
            <a:endParaRPr lang="en-US" dirty="0"/>
          </a:p>
        </p:txBody>
      </p:sp>
      <p:sp>
        <p:nvSpPr>
          <p:cNvPr id="141315" name="Rectangle 3"/>
          <p:cNvSpPr>
            <a:spLocks noGrp="1" noChangeArrowheads="1"/>
          </p:cNvSpPr>
          <p:nvPr>
            <p:ph type="dt" sz="quarter" idx="1"/>
          </p:nvPr>
        </p:nvSpPr>
        <p:spPr>
          <a:xfrm>
            <a:off x="4143375" y="0"/>
            <a:ext cx="3170238" cy="479425"/>
          </a:xfrm>
          <a:prstGeom prst="rect">
            <a:avLst/>
          </a:prstGeom>
          <a:noFill/>
        </p:spPr>
        <p:txBody>
          <a:bodyPr/>
          <a:lstStyle/>
          <a:p>
            <a:r>
              <a:rPr lang="en-US" dirty="0" smtClean="0"/>
              <a:t> </a:t>
            </a:r>
            <a:endParaRPr lang="en-US" dirty="0"/>
          </a:p>
        </p:txBody>
      </p:sp>
      <p:sp>
        <p:nvSpPr>
          <p:cNvPr id="141316" name="Rectangle 6"/>
          <p:cNvSpPr>
            <a:spLocks noGrp="1" noChangeArrowheads="1"/>
          </p:cNvSpPr>
          <p:nvPr>
            <p:ph type="ftr" sz="quarter" idx="4"/>
          </p:nvPr>
        </p:nvSpPr>
        <p:spPr>
          <a:xfrm>
            <a:off x="0" y="9120188"/>
            <a:ext cx="3170238" cy="479425"/>
          </a:xfrm>
          <a:prstGeom prst="rect">
            <a:avLst/>
          </a:prstGeom>
          <a:noFill/>
        </p:spPr>
        <p:txBody>
          <a:bodyPr/>
          <a:lstStyle/>
          <a:p>
            <a:r>
              <a:rPr lang="en-US" dirty="0" smtClean="0"/>
              <a:t>  </a:t>
            </a:r>
            <a:endParaRPr lang="en-US" dirty="0"/>
          </a:p>
        </p:txBody>
      </p:sp>
      <p:sp>
        <p:nvSpPr>
          <p:cNvPr id="141317" name="Rectangle 7"/>
          <p:cNvSpPr>
            <a:spLocks noGrp="1" noChangeArrowheads="1"/>
          </p:cNvSpPr>
          <p:nvPr>
            <p:ph type="sldNum" sz="quarter" idx="5"/>
          </p:nvPr>
        </p:nvSpPr>
        <p:spPr>
          <a:xfrm>
            <a:off x="4143375" y="9120188"/>
            <a:ext cx="3170238" cy="479425"/>
          </a:xfrm>
          <a:prstGeom prst="rect">
            <a:avLst/>
          </a:prstGeom>
          <a:noFill/>
        </p:spPr>
        <p:txBody>
          <a:bodyPr/>
          <a:lstStyle/>
          <a:p>
            <a:fld id="{EF729435-97A8-4888-949F-7D8702A1D043}" type="slidenum">
              <a:rPr lang="en-US"/>
              <a:pPr/>
              <a:t>38</a:t>
            </a:fld>
            <a:endParaRPr lang="en-US"/>
          </a:p>
        </p:txBody>
      </p:sp>
      <p:sp>
        <p:nvSpPr>
          <p:cNvPr id="141318" name="Text Box 2"/>
          <p:cNvSpPr txBox="1">
            <a:spLocks noChangeArrowheads="1"/>
          </p:cNvSpPr>
          <p:nvPr/>
        </p:nvSpPr>
        <p:spPr bwMode="auto">
          <a:xfrm>
            <a:off x="1258888" y="720725"/>
            <a:ext cx="4800600" cy="3600450"/>
          </a:xfrm>
          <a:prstGeom prst="rect">
            <a:avLst/>
          </a:prstGeom>
          <a:solidFill>
            <a:srgbClr val="FFFFFF"/>
          </a:solidFill>
          <a:ln w="9525">
            <a:solidFill>
              <a:srgbClr val="000000"/>
            </a:solidFill>
            <a:miter lim="800000"/>
            <a:headEnd/>
            <a:tailEnd/>
          </a:ln>
        </p:spPr>
        <p:txBody>
          <a:bodyPr wrap="none" anchor="ctr"/>
          <a:lstStyle/>
          <a:p>
            <a:endParaRPr lang="en-US"/>
          </a:p>
        </p:txBody>
      </p:sp>
      <p:sp>
        <p:nvSpPr>
          <p:cNvPr id="141319" name="Rectangle 3"/>
          <p:cNvSpPr>
            <a:spLocks noGrp="1" noRot="1" noChangeAspect="1" noChangeArrowheads="1" noTextEdit="1"/>
          </p:cNvSpPr>
          <p:nvPr>
            <p:ph type="sldImg"/>
          </p:nvPr>
        </p:nvSpPr>
        <p:spPr>
          <a:xfrm>
            <a:off x="1258888" y="720725"/>
            <a:ext cx="4800600" cy="3600450"/>
          </a:xfrm>
          <a:prstGeom prst="rect">
            <a:avLst/>
          </a:prstGeom>
          <a:solidFill>
            <a:srgbClr val="FFFFFF"/>
          </a:solidFill>
          <a:ln/>
        </p:spPr>
      </p:sp>
      <p:sp>
        <p:nvSpPr>
          <p:cNvPr id="141320" name="Rectangle 4"/>
          <p:cNvSpPr>
            <a:spLocks noGrp="1" noChangeArrowheads="1"/>
          </p:cNvSpPr>
          <p:nvPr>
            <p:ph type="body" idx="1"/>
          </p:nvPr>
        </p:nvSpPr>
        <p:spPr>
          <a:xfrm>
            <a:off x="974725" y="4560888"/>
            <a:ext cx="5365750" cy="4319587"/>
          </a:xfrm>
          <a:prstGeom prst="rect">
            <a:avLst/>
          </a:prstGeom>
          <a:solidFill>
            <a:srgbClr val="FFFFFF"/>
          </a:solidFill>
          <a:ln>
            <a:solidFill>
              <a:srgbClr val="000000"/>
            </a:solidFill>
          </a:ln>
        </p:spPr>
        <p:txBody>
          <a:bodyPr lIns="96634" tIns="48318" rIns="96634" bIns="48318">
            <a:normAutofit fontScale="92500" lnSpcReduction="10000"/>
          </a:bodyPr>
          <a:lstStyle/>
          <a:p>
            <a:pPr eaLnBrk="1" hangingPunct="1"/>
            <a:r>
              <a:rPr lang="en-US" dirty="0" smtClean="0">
                <a:latin typeface="Times New Roman" charset="0"/>
              </a:rPr>
              <a:t>Effects of low and high doses of </a:t>
            </a:r>
            <a:r>
              <a:rPr lang="en-US" dirty="0" err="1" smtClean="0">
                <a:latin typeface="Times New Roman" charset="0"/>
              </a:rPr>
              <a:t>psychostimulants</a:t>
            </a:r>
            <a:r>
              <a:rPr lang="en-US" dirty="0" smtClean="0">
                <a:latin typeface="Times New Roman" charset="0"/>
              </a:rPr>
              <a:t>.  This research was done with the </a:t>
            </a:r>
            <a:r>
              <a:rPr lang="en-US" dirty="0" err="1" smtClean="0">
                <a:latin typeface="Times New Roman" charset="0"/>
              </a:rPr>
              <a:t>T.O.V.A.</a:t>
            </a:r>
            <a:r>
              <a:rPr lang="en-US" dirty="0" smtClean="0">
                <a:latin typeface="Times New Roman" charset="0"/>
              </a:rPr>
              <a:t>, but there are many other studies demonstrating the same findings- that low doses affect attention primarily. Yes, behavior generally improves with low doses, particularly over time, but not as quickly as with high doses.  However, when you increase the dose to change behavior- look what happens to attention.  It actually worsens, and the occurrence of side effects and noncompliance increase.  So why do we use higher than necessary doses?  Actually, it’s very simple- Until recently, but even now, the pharmacotherapy research is based on behavior ratings and symptom checklists.  Yes, they’re subjective measures, but, more to the point, they are constructed in such a way that the ratings are most sensitive to the most bothersome behaviors (hyperactivity and impulsivity) that are more easily observed than inattention and distractibility are.  Now, when you use objective measures of attention; voila, low doses are best.  More about doses later.</a:t>
            </a:r>
            <a:r>
              <a:rPr lang="en-US" dirty="0" smtClean="0"/>
              <a:t> </a:t>
            </a:r>
          </a:p>
          <a:p>
            <a:pPr eaLnBrk="1" hangingPunct="1"/>
            <a:endParaRPr lang="en-US" dirty="0" smtClean="0"/>
          </a:p>
          <a:p>
            <a:pPr eaLnBrk="1" hangingPunct="1"/>
            <a:r>
              <a:rPr lang="en-US" dirty="0" smtClean="0"/>
              <a:t>Sprague, </a:t>
            </a:r>
            <a:r>
              <a:rPr lang="en-US" dirty="0" err="1" smtClean="0"/>
              <a:t>R.L.</a:t>
            </a:r>
            <a:r>
              <a:rPr lang="en-US" dirty="0" smtClean="0"/>
              <a:t> &amp; </a:t>
            </a:r>
            <a:r>
              <a:rPr lang="en-US" dirty="0" err="1" smtClean="0"/>
              <a:t>Sleator</a:t>
            </a:r>
            <a:r>
              <a:rPr lang="en-US" dirty="0" smtClean="0"/>
              <a:t>, </a:t>
            </a:r>
            <a:r>
              <a:rPr lang="en-US" dirty="0" err="1" smtClean="0"/>
              <a:t>E.K.</a:t>
            </a:r>
            <a:r>
              <a:rPr lang="en-US" dirty="0" smtClean="0"/>
              <a:t> (1977) Methylphenidate in hyperkinetic children: Differences in dose effects on Learning and Social Behavior, Science 198: 1274-1276.</a:t>
            </a:r>
            <a:endParaRPr lang="en-US" dirty="0" smtClean="0">
              <a:latin typeface="Times New Roman" charset="0"/>
            </a:endParaRPr>
          </a:p>
          <a:p>
            <a:pPr eaLnBrk="1" hangingPunct="1"/>
            <a:endParaRPr lang="en-US" dirty="0" smtClean="0"/>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506" name="Rectangle 2"/>
          <p:cNvSpPr>
            <a:spLocks noGrp="1" noChangeArrowheads="1"/>
          </p:cNvSpPr>
          <p:nvPr>
            <p:ph type="hdr" sz="quarter"/>
          </p:nvPr>
        </p:nvSpPr>
        <p:spPr>
          <a:xfrm>
            <a:off x="0" y="0"/>
            <a:ext cx="3170238" cy="479425"/>
          </a:xfrm>
          <a:prstGeom prst="rect">
            <a:avLst/>
          </a:prstGeom>
          <a:noFill/>
        </p:spPr>
        <p:txBody>
          <a:bodyPr/>
          <a:lstStyle/>
          <a:p>
            <a:r>
              <a:rPr lang="en-US" dirty="0" smtClean="0"/>
              <a:t> </a:t>
            </a:r>
            <a:endParaRPr lang="en-US" dirty="0"/>
          </a:p>
        </p:txBody>
      </p:sp>
      <p:sp>
        <p:nvSpPr>
          <p:cNvPr id="149507" name="Rectangle 3"/>
          <p:cNvSpPr>
            <a:spLocks noGrp="1" noChangeArrowheads="1"/>
          </p:cNvSpPr>
          <p:nvPr>
            <p:ph type="dt" sz="quarter" idx="1"/>
          </p:nvPr>
        </p:nvSpPr>
        <p:spPr>
          <a:xfrm>
            <a:off x="4143375" y="0"/>
            <a:ext cx="3170238" cy="479425"/>
          </a:xfrm>
          <a:prstGeom prst="rect">
            <a:avLst/>
          </a:prstGeom>
          <a:noFill/>
        </p:spPr>
        <p:txBody>
          <a:bodyPr/>
          <a:lstStyle/>
          <a:p>
            <a:r>
              <a:rPr lang="en-US" dirty="0" smtClean="0"/>
              <a:t> </a:t>
            </a:r>
            <a:endParaRPr lang="en-US" dirty="0"/>
          </a:p>
        </p:txBody>
      </p:sp>
      <p:sp>
        <p:nvSpPr>
          <p:cNvPr id="149508" name="Rectangle 6"/>
          <p:cNvSpPr>
            <a:spLocks noGrp="1" noChangeArrowheads="1"/>
          </p:cNvSpPr>
          <p:nvPr>
            <p:ph type="ftr" sz="quarter" idx="4"/>
          </p:nvPr>
        </p:nvSpPr>
        <p:spPr>
          <a:xfrm>
            <a:off x="0" y="9120188"/>
            <a:ext cx="3170238" cy="479425"/>
          </a:xfrm>
          <a:prstGeom prst="rect">
            <a:avLst/>
          </a:prstGeom>
          <a:noFill/>
        </p:spPr>
        <p:txBody>
          <a:bodyPr/>
          <a:lstStyle/>
          <a:p>
            <a:r>
              <a:rPr lang="en-US" dirty="0" smtClean="0"/>
              <a:t>  </a:t>
            </a:r>
            <a:endParaRPr lang="en-US" dirty="0"/>
          </a:p>
        </p:txBody>
      </p:sp>
      <p:sp>
        <p:nvSpPr>
          <p:cNvPr id="149509" name="Rectangle 7"/>
          <p:cNvSpPr>
            <a:spLocks noGrp="1" noChangeArrowheads="1"/>
          </p:cNvSpPr>
          <p:nvPr>
            <p:ph type="sldNum" sz="quarter" idx="5"/>
          </p:nvPr>
        </p:nvSpPr>
        <p:spPr>
          <a:xfrm>
            <a:off x="4143375" y="9120188"/>
            <a:ext cx="3170238" cy="479425"/>
          </a:xfrm>
          <a:prstGeom prst="rect">
            <a:avLst/>
          </a:prstGeom>
          <a:noFill/>
        </p:spPr>
        <p:txBody>
          <a:bodyPr/>
          <a:lstStyle/>
          <a:p>
            <a:fld id="{F579A6C6-094E-492B-9B94-869F40E979D1}" type="slidenum">
              <a:rPr lang="en-US"/>
              <a:pPr/>
              <a:t>39</a:t>
            </a:fld>
            <a:endParaRPr lang="en-US"/>
          </a:p>
        </p:txBody>
      </p:sp>
      <p:sp>
        <p:nvSpPr>
          <p:cNvPr id="149510" name="Rectangle 2"/>
          <p:cNvSpPr>
            <a:spLocks noGrp="1" noRot="1" noChangeAspect="1" noChangeArrowheads="1" noTextEdit="1"/>
          </p:cNvSpPr>
          <p:nvPr>
            <p:ph type="sldImg"/>
          </p:nvPr>
        </p:nvSpPr>
        <p:spPr>
          <a:xfrm>
            <a:off x="1258888" y="720725"/>
            <a:ext cx="4800600" cy="3600450"/>
          </a:xfrm>
          <a:prstGeom prst="rect">
            <a:avLst/>
          </a:prstGeom>
          <a:ln/>
        </p:spPr>
      </p:sp>
      <p:sp>
        <p:nvSpPr>
          <p:cNvPr id="149511" name="Rectangle 3"/>
          <p:cNvSpPr>
            <a:spLocks noGrp="1" noChangeArrowheads="1"/>
          </p:cNvSpPr>
          <p:nvPr>
            <p:ph type="body" idx="1"/>
          </p:nvPr>
        </p:nvSpPr>
        <p:spPr>
          <a:xfrm>
            <a:off x="731838" y="4560888"/>
            <a:ext cx="5851525" cy="4319587"/>
          </a:xfrm>
          <a:prstGeom prst="rect">
            <a:avLst/>
          </a:prstGeom>
          <a:noFill/>
          <a:ln/>
        </p:spPr>
        <p:txBody>
          <a:bodyPr/>
          <a:lstStyle/>
          <a:p>
            <a:pPr eaLnBrk="1" hangingPunct="1"/>
            <a:endParaRPr lang="en-US" dirty="0" smtClean="0"/>
          </a:p>
        </p:txBody>
      </p:sp>
      <p:sp>
        <p:nvSpPr>
          <p:cNvPr id="149512" name="Rectangle 4"/>
          <p:cNvSpPr>
            <a:spLocks noChangeArrowheads="1"/>
          </p:cNvSpPr>
          <p:nvPr/>
        </p:nvSpPr>
        <p:spPr bwMode="auto">
          <a:xfrm>
            <a:off x="890588" y="4718050"/>
            <a:ext cx="5851525" cy="4319588"/>
          </a:xfrm>
          <a:prstGeom prst="rect">
            <a:avLst/>
          </a:prstGeom>
          <a:noFill/>
          <a:ln w="9525">
            <a:noFill/>
            <a:miter lim="800000"/>
            <a:headEnd/>
            <a:tailEnd/>
          </a:ln>
        </p:spPr>
        <p:txBody>
          <a:bodyPr lIns="96620" tIns="48311" rIns="96620" bIns="48311"/>
          <a:lstStyle/>
          <a:p>
            <a:pPr algn="l">
              <a:lnSpc>
                <a:spcPct val="155000"/>
              </a:lnSpc>
              <a:spcBef>
                <a:spcPct val="30000"/>
              </a:spcBef>
            </a:pPr>
            <a:endParaRPr lang="en-US" sz="1200"/>
          </a:p>
          <a:p>
            <a:pPr algn="l">
              <a:lnSpc>
                <a:spcPct val="155000"/>
              </a:lnSpc>
              <a:spcBef>
                <a:spcPct val="30000"/>
              </a:spcBef>
            </a:pPr>
            <a:r>
              <a:rPr lang="en-US" sz="1200"/>
              <a:t>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a:t>
            </a:r>
          </a:p>
          <a:p>
            <a:pPr algn="l">
              <a:lnSpc>
                <a:spcPct val="155000"/>
              </a:lnSpc>
              <a:spcBef>
                <a:spcPct val="30000"/>
              </a:spcBef>
            </a:pPr>
            <a:endParaRPr lang="en-US" sz="1200"/>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650" name="Rectangle 2"/>
          <p:cNvSpPr>
            <a:spLocks noGrp="1" noChangeArrowheads="1"/>
          </p:cNvSpPr>
          <p:nvPr>
            <p:ph type="hdr" sz="quarter"/>
          </p:nvPr>
        </p:nvSpPr>
        <p:spPr>
          <a:xfrm>
            <a:off x="0" y="0"/>
            <a:ext cx="3170238" cy="479425"/>
          </a:xfrm>
          <a:prstGeom prst="rect">
            <a:avLst/>
          </a:prstGeom>
          <a:noFill/>
        </p:spPr>
        <p:txBody>
          <a:bodyPr/>
          <a:lstStyle/>
          <a:p>
            <a:r>
              <a:rPr lang="en-US" dirty="0" smtClean="0"/>
              <a:t> </a:t>
            </a:r>
            <a:endParaRPr lang="en-US" dirty="0"/>
          </a:p>
        </p:txBody>
      </p:sp>
      <p:sp>
        <p:nvSpPr>
          <p:cNvPr id="155651" name="Rectangle 3"/>
          <p:cNvSpPr>
            <a:spLocks noGrp="1" noChangeArrowheads="1"/>
          </p:cNvSpPr>
          <p:nvPr>
            <p:ph type="dt" sz="quarter" idx="1"/>
          </p:nvPr>
        </p:nvSpPr>
        <p:spPr>
          <a:xfrm>
            <a:off x="4143375" y="0"/>
            <a:ext cx="3170238" cy="479425"/>
          </a:xfrm>
          <a:prstGeom prst="rect">
            <a:avLst/>
          </a:prstGeom>
          <a:noFill/>
        </p:spPr>
        <p:txBody>
          <a:bodyPr/>
          <a:lstStyle/>
          <a:p>
            <a:r>
              <a:rPr lang="en-US" dirty="0" smtClean="0"/>
              <a:t> </a:t>
            </a:r>
            <a:endParaRPr lang="en-US" dirty="0"/>
          </a:p>
        </p:txBody>
      </p:sp>
      <p:sp>
        <p:nvSpPr>
          <p:cNvPr id="155652" name="Rectangle 6"/>
          <p:cNvSpPr>
            <a:spLocks noGrp="1" noChangeArrowheads="1"/>
          </p:cNvSpPr>
          <p:nvPr>
            <p:ph type="ftr" sz="quarter" idx="4"/>
          </p:nvPr>
        </p:nvSpPr>
        <p:spPr>
          <a:xfrm>
            <a:off x="0" y="9120188"/>
            <a:ext cx="3170238" cy="479425"/>
          </a:xfrm>
          <a:prstGeom prst="rect">
            <a:avLst/>
          </a:prstGeom>
          <a:noFill/>
        </p:spPr>
        <p:txBody>
          <a:bodyPr/>
          <a:lstStyle/>
          <a:p>
            <a:r>
              <a:rPr lang="en-US" dirty="0" smtClean="0"/>
              <a:t>  </a:t>
            </a:r>
            <a:endParaRPr lang="en-US" dirty="0"/>
          </a:p>
        </p:txBody>
      </p:sp>
      <p:sp>
        <p:nvSpPr>
          <p:cNvPr id="155653" name="Rectangle 7"/>
          <p:cNvSpPr>
            <a:spLocks noGrp="1" noChangeArrowheads="1"/>
          </p:cNvSpPr>
          <p:nvPr>
            <p:ph type="sldNum" sz="quarter" idx="5"/>
          </p:nvPr>
        </p:nvSpPr>
        <p:spPr>
          <a:xfrm>
            <a:off x="4143375" y="9120188"/>
            <a:ext cx="3170238" cy="479425"/>
          </a:xfrm>
          <a:prstGeom prst="rect">
            <a:avLst/>
          </a:prstGeom>
          <a:noFill/>
        </p:spPr>
        <p:txBody>
          <a:bodyPr/>
          <a:lstStyle/>
          <a:p>
            <a:fld id="{0478A776-2C84-444B-9B74-43F060CDC774}" type="slidenum">
              <a:rPr lang="en-US"/>
              <a:pPr/>
              <a:t>40</a:t>
            </a:fld>
            <a:endParaRPr lang="en-US"/>
          </a:p>
        </p:txBody>
      </p:sp>
      <p:sp>
        <p:nvSpPr>
          <p:cNvPr id="155654" name="Rectangle 2"/>
          <p:cNvSpPr>
            <a:spLocks noGrp="1" noRot="1" noChangeAspect="1" noChangeArrowheads="1" noTextEdit="1"/>
          </p:cNvSpPr>
          <p:nvPr>
            <p:ph type="sldImg"/>
          </p:nvPr>
        </p:nvSpPr>
        <p:spPr>
          <a:xfrm>
            <a:off x="1258888" y="720725"/>
            <a:ext cx="4800600" cy="3600450"/>
          </a:xfrm>
          <a:prstGeom prst="rect">
            <a:avLst/>
          </a:prstGeom>
          <a:ln/>
        </p:spPr>
      </p:sp>
      <p:sp>
        <p:nvSpPr>
          <p:cNvPr id="155655" name="Rectangle 3"/>
          <p:cNvSpPr>
            <a:spLocks noGrp="1" noChangeArrowheads="1"/>
          </p:cNvSpPr>
          <p:nvPr>
            <p:ph type="body" idx="1"/>
          </p:nvPr>
        </p:nvSpPr>
        <p:spPr>
          <a:xfrm>
            <a:off x="731838" y="4560888"/>
            <a:ext cx="5851525" cy="4319587"/>
          </a:xfrm>
          <a:prstGeom prst="rect">
            <a:avLst/>
          </a:prstGeom>
          <a:noFill/>
          <a:ln/>
        </p:spPr>
        <p:txBody>
          <a:bodyPr/>
          <a:lstStyle/>
          <a:p>
            <a:pPr eaLnBrk="1" hangingPunct="1"/>
            <a:endParaRPr lang="en-US" dirty="0" smtClean="0"/>
          </a:p>
        </p:txBody>
      </p:sp>
      <p:sp>
        <p:nvSpPr>
          <p:cNvPr id="155656" name="Rectangle 4"/>
          <p:cNvSpPr>
            <a:spLocks noChangeArrowheads="1"/>
          </p:cNvSpPr>
          <p:nvPr/>
        </p:nvSpPr>
        <p:spPr bwMode="auto">
          <a:xfrm>
            <a:off x="890588" y="4718050"/>
            <a:ext cx="5851525" cy="4319588"/>
          </a:xfrm>
          <a:prstGeom prst="rect">
            <a:avLst/>
          </a:prstGeom>
          <a:noFill/>
          <a:ln w="9525">
            <a:noFill/>
            <a:miter lim="800000"/>
            <a:headEnd/>
            <a:tailEnd/>
          </a:ln>
        </p:spPr>
        <p:txBody>
          <a:bodyPr lIns="96620" tIns="48311" rIns="96620" bIns="48311"/>
          <a:lstStyle/>
          <a:p>
            <a:pPr algn="l">
              <a:lnSpc>
                <a:spcPct val="155000"/>
              </a:lnSpc>
              <a:spcBef>
                <a:spcPct val="30000"/>
              </a:spcBef>
            </a:pPr>
            <a:endParaRPr lang="en-US" sz="1200"/>
          </a:p>
          <a:p>
            <a:pPr algn="l">
              <a:lnSpc>
                <a:spcPct val="155000"/>
              </a:lnSpc>
              <a:spcBef>
                <a:spcPct val="30000"/>
              </a:spcBef>
            </a:pPr>
            <a:r>
              <a:rPr lang="en-US" sz="1200"/>
              <a:t>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a:t>
            </a:r>
          </a:p>
          <a:p>
            <a:pPr algn="l">
              <a:lnSpc>
                <a:spcPct val="155000"/>
              </a:lnSpc>
              <a:spcBef>
                <a:spcPct val="30000"/>
              </a:spcBef>
            </a:pPr>
            <a:endParaRPr lang="en-US" sz="1200"/>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698" name="Rectangle 2"/>
          <p:cNvSpPr>
            <a:spLocks noGrp="1" noChangeArrowheads="1"/>
          </p:cNvSpPr>
          <p:nvPr>
            <p:ph type="hdr" sz="quarter"/>
          </p:nvPr>
        </p:nvSpPr>
        <p:spPr>
          <a:xfrm>
            <a:off x="0" y="0"/>
            <a:ext cx="3170238" cy="479425"/>
          </a:xfrm>
          <a:prstGeom prst="rect">
            <a:avLst/>
          </a:prstGeom>
          <a:noFill/>
        </p:spPr>
        <p:txBody>
          <a:bodyPr/>
          <a:lstStyle/>
          <a:p>
            <a:r>
              <a:rPr lang="en-US" dirty="0" smtClean="0"/>
              <a:t> </a:t>
            </a:r>
            <a:endParaRPr lang="en-US" dirty="0"/>
          </a:p>
        </p:txBody>
      </p:sp>
      <p:sp>
        <p:nvSpPr>
          <p:cNvPr id="157699" name="Rectangle 3"/>
          <p:cNvSpPr>
            <a:spLocks noGrp="1" noChangeArrowheads="1"/>
          </p:cNvSpPr>
          <p:nvPr>
            <p:ph type="dt" sz="quarter" idx="1"/>
          </p:nvPr>
        </p:nvSpPr>
        <p:spPr>
          <a:xfrm>
            <a:off x="4143375" y="0"/>
            <a:ext cx="3170238" cy="479425"/>
          </a:xfrm>
          <a:prstGeom prst="rect">
            <a:avLst/>
          </a:prstGeom>
          <a:noFill/>
        </p:spPr>
        <p:txBody>
          <a:bodyPr/>
          <a:lstStyle/>
          <a:p>
            <a:r>
              <a:rPr lang="en-US" dirty="0" smtClean="0"/>
              <a:t> </a:t>
            </a:r>
            <a:endParaRPr lang="en-US" dirty="0"/>
          </a:p>
        </p:txBody>
      </p:sp>
      <p:sp>
        <p:nvSpPr>
          <p:cNvPr id="157700" name="Rectangle 6"/>
          <p:cNvSpPr>
            <a:spLocks noGrp="1" noChangeArrowheads="1"/>
          </p:cNvSpPr>
          <p:nvPr>
            <p:ph type="ftr" sz="quarter" idx="4"/>
          </p:nvPr>
        </p:nvSpPr>
        <p:spPr>
          <a:xfrm>
            <a:off x="0" y="9120188"/>
            <a:ext cx="3170238" cy="479425"/>
          </a:xfrm>
          <a:prstGeom prst="rect">
            <a:avLst/>
          </a:prstGeom>
          <a:noFill/>
        </p:spPr>
        <p:txBody>
          <a:bodyPr/>
          <a:lstStyle/>
          <a:p>
            <a:r>
              <a:rPr lang="en-US" dirty="0" smtClean="0"/>
              <a:t>  </a:t>
            </a:r>
            <a:endParaRPr lang="en-US" dirty="0"/>
          </a:p>
        </p:txBody>
      </p:sp>
      <p:sp>
        <p:nvSpPr>
          <p:cNvPr id="157701" name="Rectangle 7"/>
          <p:cNvSpPr>
            <a:spLocks noGrp="1" noChangeArrowheads="1"/>
          </p:cNvSpPr>
          <p:nvPr>
            <p:ph type="sldNum" sz="quarter" idx="5"/>
          </p:nvPr>
        </p:nvSpPr>
        <p:spPr>
          <a:xfrm>
            <a:off x="4143375" y="9120188"/>
            <a:ext cx="3170238" cy="479425"/>
          </a:xfrm>
          <a:prstGeom prst="rect">
            <a:avLst/>
          </a:prstGeom>
          <a:noFill/>
        </p:spPr>
        <p:txBody>
          <a:bodyPr/>
          <a:lstStyle/>
          <a:p>
            <a:fld id="{F5105FE9-7D17-40AE-977C-E9152CE0CD79}" type="slidenum">
              <a:rPr lang="en-US"/>
              <a:pPr/>
              <a:t>41</a:t>
            </a:fld>
            <a:endParaRPr lang="en-US"/>
          </a:p>
        </p:txBody>
      </p:sp>
      <p:sp>
        <p:nvSpPr>
          <p:cNvPr id="157702" name="Rectangle 2"/>
          <p:cNvSpPr>
            <a:spLocks noGrp="1" noRot="1" noChangeAspect="1" noChangeArrowheads="1" noTextEdit="1"/>
          </p:cNvSpPr>
          <p:nvPr>
            <p:ph type="sldImg"/>
          </p:nvPr>
        </p:nvSpPr>
        <p:spPr>
          <a:xfrm>
            <a:off x="1258888" y="720725"/>
            <a:ext cx="4800600" cy="3600450"/>
          </a:xfrm>
          <a:prstGeom prst="rect">
            <a:avLst/>
          </a:prstGeom>
          <a:ln/>
        </p:spPr>
      </p:sp>
      <p:sp>
        <p:nvSpPr>
          <p:cNvPr id="157703" name="Rectangle 3"/>
          <p:cNvSpPr>
            <a:spLocks noGrp="1" noChangeArrowheads="1"/>
          </p:cNvSpPr>
          <p:nvPr>
            <p:ph type="body" idx="1"/>
          </p:nvPr>
        </p:nvSpPr>
        <p:spPr>
          <a:xfrm>
            <a:off x="731838" y="4560888"/>
            <a:ext cx="5851525" cy="4319587"/>
          </a:xfrm>
          <a:prstGeom prst="rect">
            <a:avLst/>
          </a:prstGeom>
          <a:noFill/>
          <a:ln/>
        </p:spPr>
        <p:txBody>
          <a:bodyPr/>
          <a:lstStyle/>
          <a:p>
            <a:pPr eaLnBrk="1" hangingPunct="1"/>
            <a:endParaRPr lang="en-US" smtClean="0"/>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794" name="Rectangle 2"/>
          <p:cNvSpPr>
            <a:spLocks noGrp="1" noChangeArrowheads="1"/>
          </p:cNvSpPr>
          <p:nvPr>
            <p:ph type="hdr" sz="quarter"/>
          </p:nvPr>
        </p:nvSpPr>
        <p:spPr>
          <a:xfrm>
            <a:off x="0" y="0"/>
            <a:ext cx="3170238" cy="479425"/>
          </a:xfrm>
          <a:prstGeom prst="rect">
            <a:avLst/>
          </a:prstGeom>
          <a:noFill/>
        </p:spPr>
        <p:txBody>
          <a:bodyPr/>
          <a:lstStyle/>
          <a:p>
            <a:r>
              <a:rPr lang="en-US" dirty="0" smtClean="0"/>
              <a:t> </a:t>
            </a:r>
            <a:endParaRPr lang="en-US" dirty="0"/>
          </a:p>
        </p:txBody>
      </p:sp>
      <p:sp>
        <p:nvSpPr>
          <p:cNvPr id="161795" name="Rectangle 3"/>
          <p:cNvSpPr>
            <a:spLocks noGrp="1" noChangeArrowheads="1"/>
          </p:cNvSpPr>
          <p:nvPr>
            <p:ph type="dt" sz="quarter" idx="1"/>
          </p:nvPr>
        </p:nvSpPr>
        <p:spPr>
          <a:xfrm>
            <a:off x="4143375" y="0"/>
            <a:ext cx="3170238" cy="479425"/>
          </a:xfrm>
          <a:prstGeom prst="rect">
            <a:avLst/>
          </a:prstGeom>
          <a:noFill/>
        </p:spPr>
        <p:txBody>
          <a:bodyPr/>
          <a:lstStyle/>
          <a:p>
            <a:r>
              <a:rPr lang="en-US" dirty="0" smtClean="0"/>
              <a:t> </a:t>
            </a:r>
            <a:endParaRPr lang="en-US" dirty="0"/>
          </a:p>
        </p:txBody>
      </p:sp>
      <p:sp>
        <p:nvSpPr>
          <p:cNvPr id="161796" name="Rectangle 6"/>
          <p:cNvSpPr>
            <a:spLocks noGrp="1" noChangeArrowheads="1"/>
          </p:cNvSpPr>
          <p:nvPr>
            <p:ph type="ftr" sz="quarter" idx="4"/>
          </p:nvPr>
        </p:nvSpPr>
        <p:spPr>
          <a:xfrm>
            <a:off x="0" y="9120188"/>
            <a:ext cx="3170238" cy="479425"/>
          </a:xfrm>
          <a:prstGeom prst="rect">
            <a:avLst/>
          </a:prstGeom>
          <a:noFill/>
        </p:spPr>
        <p:txBody>
          <a:bodyPr/>
          <a:lstStyle/>
          <a:p>
            <a:r>
              <a:rPr lang="en-US" dirty="0" smtClean="0"/>
              <a:t>  </a:t>
            </a:r>
            <a:endParaRPr lang="en-US" dirty="0"/>
          </a:p>
        </p:txBody>
      </p:sp>
      <p:sp>
        <p:nvSpPr>
          <p:cNvPr id="161797" name="Rectangle 7"/>
          <p:cNvSpPr>
            <a:spLocks noGrp="1" noChangeArrowheads="1"/>
          </p:cNvSpPr>
          <p:nvPr>
            <p:ph type="sldNum" sz="quarter" idx="5"/>
          </p:nvPr>
        </p:nvSpPr>
        <p:spPr>
          <a:xfrm>
            <a:off x="4143375" y="9120188"/>
            <a:ext cx="3170238" cy="479425"/>
          </a:xfrm>
          <a:prstGeom prst="rect">
            <a:avLst/>
          </a:prstGeom>
          <a:noFill/>
        </p:spPr>
        <p:txBody>
          <a:bodyPr/>
          <a:lstStyle/>
          <a:p>
            <a:fld id="{CADDBC6E-3C2F-4794-9090-DD51419C15E6}" type="slidenum">
              <a:rPr lang="en-US"/>
              <a:pPr/>
              <a:t>42</a:t>
            </a:fld>
            <a:endParaRPr lang="en-US"/>
          </a:p>
        </p:txBody>
      </p:sp>
      <p:sp>
        <p:nvSpPr>
          <p:cNvPr id="161798" name="Rectangle 2"/>
          <p:cNvSpPr>
            <a:spLocks noGrp="1" noRot="1" noChangeAspect="1" noChangeArrowheads="1" noTextEdit="1"/>
          </p:cNvSpPr>
          <p:nvPr>
            <p:ph type="sldImg"/>
          </p:nvPr>
        </p:nvSpPr>
        <p:spPr>
          <a:xfrm>
            <a:off x="1258888" y="720725"/>
            <a:ext cx="4800600" cy="3600450"/>
          </a:xfrm>
          <a:prstGeom prst="rect">
            <a:avLst/>
          </a:prstGeom>
          <a:ln/>
        </p:spPr>
      </p:sp>
      <p:sp>
        <p:nvSpPr>
          <p:cNvPr id="161799" name="Rectangle 3"/>
          <p:cNvSpPr>
            <a:spLocks noGrp="1" noChangeArrowheads="1"/>
          </p:cNvSpPr>
          <p:nvPr>
            <p:ph type="body" idx="1"/>
          </p:nvPr>
        </p:nvSpPr>
        <p:spPr>
          <a:xfrm>
            <a:off x="731838" y="4560888"/>
            <a:ext cx="5851525" cy="4319587"/>
          </a:xfrm>
          <a:prstGeom prst="rect">
            <a:avLst/>
          </a:prstGeom>
          <a:noFill/>
          <a:ln/>
        </p:spPr>
        <p:txBody>
          <a:bodyPr/>
          <a:lstStyle/>
          <a:p>
            <a:pPr eaLnBrk="1" hangingPunct="1"/>
            <a:endParaRPr lang="en-US"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hdr" sz="quarter"/>
          </p:nvPr>
        </p:nvSpPr>
        <p:spPr>
          <a:xfrm>
            <a:off x="0" y="0"/>
            <a:ext cx="3170238" cy="479425"/>
          </a:xfrm>
          <a:prstGeom prst="rect">
            <a:avLst/>
          </a:prstGeom>
          <a:noFill/>
        </p:spPr>
        <p:txBody>
          <a:bodyPr/>
          <a:lstStyle/>
          <a:p>
            <a:r>
              <a:rPr lang="en-US" dirty="0" smtClean="0"/>
              <a:t> </a:t>
            </a:r>
            <a:endParaRPr lang="en-US" dirty="0"/>
          </a:p>
        </p:txBody>
      </p:sp>
      <p:sp>
        <p:nvSpPr>
          <p:cNvPr id="31747" name="Rectangle 3"/>
          <p:cNvSpPr>
            <a:spLocks noGrp="1" noChangeArrowheads="1"/>
          </p:cNvSpPr>
          <p:nvPr>
            <p:ph type="dt" sz="quarter" idx="1"/>
          </p:nvPr>
        </p:nvSpPr>
        <p:spPr>
          <a:xfrm>
            <a:off x="4143375" y="0"/>
            <a:ext cx="3170238" cy="479425"/>
          </a:xfrm>
          <a:prstGeom prst="rect">
            <a:avLst/>
          </a:prstGeom>
          <a:noFill/>
        </p:spPr>
        <p:txBody>
          <a:bodyPr/>
          <a:lstStyle/>
          <a:p>
            <a:r>
              <a:rPr lang="en-US" dirty="0" smtClean="0"/>
              <a:t> </a:t>
            </a:r>
            <a:endParaRPr lang="en-US" dirty="0"/>
          </a:p>
        </p:txBody>
      </p:sp>
      <p:sp>
        <p:nvSpPr>
          <p:cNvPr id="31748" name="Rectangle 6"/>
          <p:cNvSpPr>
            <a:spLocks noGrp="1" noChangeArrowheads="1"/>
          </p:cNvSpPr>
          <p:nvPr>
            <p:ph type="ftr" sz="quarter" idx="4"/>
          </p:nvPr>
        </p:nvSpPr>
        <p:spPr>
          <a:xfrm>
            <a:off x="0" y="9120188"/>
            <a:ext cx="3170238" cy="479425"/>
          </a:xfrm>
          <a:prstGeom prst="rect">
            <a:avLst/>
          </a:prstGeom>
          <a:noFill/>
        </p:spPr>
        <p:txBody>
          <a:bodyPr/>
          <a:lstStyle/>
          <a:p>
            <a:r>
              <a:rPr lang="en-US" dirty="0" smtClean="0"/>
              <a:t>  </a:t>
            </a:r>
            <a:endParaRPr lang="en-US" dirty="0"/>
          </a:p>
        </p:txBody>
      </p:sp>
      <p:sp>
        <p:nvSpPr>
          <p:cNvPr id="31749" name="Rectangle 7"/>
          <p:cNvSpPr>
            <a:spLocks noGrp="1" noChangeArrowheads="1"/>
          </p:cNvSpPr>
          <p:nvPr>
            <p:ph type="sldNum" sz="quarter" idx="5"/>
          </p:nvPr>
        </p:nvSpPr>
        <p:spPr>
          <a:xfrm>
            <a:off x="4143375" y="9120188"/>
            <a:ext cx="3170238" cy="479425"/>
          </a:xfrm>
          <a:prstGeom prst="rect">
            <a:avLst/>
          </a:prstGeom>
          <a:noFill/>
        </p:spPr>
        <p:txBody>
          <a:bodyPr/>
          <a:lstStyle/>
          <a:p>
            <a:fld id="{06B34E79-755D-4CBF-AC69-EC7E040DADE9}" type="slidenum">
              <a:rPr lang="en-US"/>
              <a:pPr/>
              <a:t>4</a:t>
            </a:fld>
            <a:endParaRPr lang="en-US"/>
          </a:p>
        </p:txBody>
      </p:sp>
      <p:sp>
        <p:nvSpPr>
          <p:cNvPr id="31750" name="Rectangle 2"/>
          <p:cNvSpPr>
            <a:spLocks noGrp="1" noRot="1" noChangeAspect="1" noChangeArrowheads="1" noTextEdit="1"/>
          </p:cNvSpPr>
          <p:nvPr>
            <p:ph type="sldImg"/>
          </p:nvPr>
        </p:nvSpPr>
        <p:spPr>
          <a:xfrm>
            <a:off x="1258888" y="720725"/>
            <a:ext cx="4800600" cy="3600450"/>
          </a:xfrm>
          <a:prstGeom prst="rect">
            <a:avLst/>
          </a:prstGeom>
          <a:ln/>
        </p:spPr>
      </p:sp>
      <p:sp>
        <p:nvSpPr>
          <p:cNvPr id="31751" name="Rectangle 3"/>
          <p:cNvSpPr>
            <a:spLocks noGrp="1" noChangeArrowheads="1"/>
          </p:cNvSpPr>
          <p:nvPr>
            <p:ph type="body" idx="1"/>
          </p:nvPr>
        </p:nvSpPr>
        <p:spPr>
          <a:xfrm>
            <a:off x="731838" y="4560888"/>
            <a:ext cx="5851525" cy="4319587"/>
          </a:xfrm>
          <a:prstGeom prst="rect">
            <a:avLst/>
          </a:prstGeom>
          <a:noFill/>
          <a:ln/>
        </p:spPr>
        <p:txBody>
          <a:bodyPr/>
          <a:lstStyle/>
          <a:p>
            <a:pPr eaLnBrk="1" hangingPunct="1"/>
            <a:endParaRPr lang="en-US" dirty="0" smtClean="0"/>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42" name="Rectangle 2"/>
          <p:cNvSpPr>
            <a:spLocks noGrp="1" noChangeArrowheads="1"/>
          </p:cNvSpPr>
          <p:nvPr>
            <p:ph type="hdr" sz="quarter"/>
          </p:nvPr>
        </p:nvSpPr>
        <p:spPr>
          <a:xfrm>
            <a:off x="0" y="0"/>
            <a:ext cx="3170238" cy="479425"/>
          </a:xfrm>
          <a:prstGeom prst="rect">
            <a:avLst/>
          </a:prstGeom>
          <a:noFill/>
        </p:spPr>
        <p:txBody>
          <a:bodyPr/>
          <a:lstStyle/>
          <a:p>
            <a:r>
              <a:rPr lang="en-US" dirty="0" smtClean="0"/>
              <a:t> </a:t>
            </a:r>
            <a:endParaRPr lang="en-US" dirty="0"/>
          </a:p>
        </p:txBody>
      </p:sp>
      <p:sp>
        <p:nvSpPr>
          <p:cNvPr id="163843" name="Rectangle 3"/>
          <p:cNvSpPr>
            <a:spLocks noGrp="1" noChangeArrowheads="1"/>
          </p:cNvSpPr>
          <p:nvPr>
            <p:ph type="dt" sz="quarter" idx="1"/>
          </p:nvPr>
        </p:nvSpPr>
        <p:spPr>
          <a:xfrm>
            <a:off x="4143375" y="0"/>
            <a:ext cx="3170238" cy="479425"/>
          </a:xfrm>
          <a:prstGeom prst="rect">
            <a:avLst/>
          </a:prstGeom>
          <a:noFill/>
        </p:spPr>
        <p:txBody>
          <a:bodyPr/>
          <a:lstStyle/>
          <a:p>
            <a:r>
              <a:rPr lang="en-US" dirty="0" smtClean="0"/>
              <a:t> </a:t>
            </a:r>
            <a:endParaRPr lang="en-US" dirty="0"/>
          </a:p>
        </p:txBody>
      </p:sp>
      <p:sp>
        <p:nvSpPr>
          <p:cNvPr id="163844" name="Rectangle 6"/>
          <p:cNvSpPr>
            <a:spLocks noGrp="1" noChangeArrowheads="1"/>
          </p:cNvSpPr>
          <p:nvPr>
            <p:ph type="ftr" sz="quarter" idx="4"/>
          </p:nvPr>
        </p:nvSpPr>
        <p:spPr>
          <a:xfrm>
            <a:off x="0" y="9120188"/>
            <a:ext cx="3170238" cy="479425"/>
          </a:xfrm>
          <a:prstGeom prst="rect">
            <a:avLst/>
          </a:prstGeom>
          <a:noFill/>
        </p:spPr>
        <p:txBody>
          <a:bodyPr/>
          <a:lstStyle/>
          <a:p>
            <a:r>
              <a:rPr lang="en-US" dirty="0" smtClean="0"/>
              <a:t>  </a:t>
            </a:r>
            <a:endParaRPr lang="en-US" dirty="0"/>
          </a:p>
        </p:txBody>
      </p:sp>
      <p:sp>
        <p:nvSpPr>
          <p:cNvPr id="163845" name="Rectangle 7"/>
          <p:cNvSpPr>
            <a:spLocks noGrp="1" noChangeArrowheads="1"/>
          </p:cNvSpPr>
          <p:nvPr>
            <p:ph type="sldNum" sz="quarter" idx="5"/>
          </p:nvPr>
        </p:nvSpPr>
        <p:spPr>
          <a:xfrm>
            <a:off x="4143375" y="9120188"/>
            <a:ext cx="3170238" cy="479425"/>
          </a:xfrm>
          <a:prstGeom prst="rect">
            <a:avLst/>
          </a:prstGeom>
          <a:noFill/>
        </p:spPr>
        <p:txBody>
          <a:bodyPr/>
          <a:lstStyle/>
          <a:p>
            <a:fld id="{A37A264E-0632-4006-BAB3-2F8B673D8A8C}" type="slidenum">
              <a:rPr lang="en-US"/>
              <a:pPr/>
              <a:t>43</a:t>
            </a:fld>
            <a:endParaRPr lang="en-US"/>
          </a:p>
        </p:txBody>
      </p:sp>
      <p:sp>
        <p:nvSpPr>
          <p:cNvPr id="163846" name="Rectangle 2"/>
          <p:cNvSpPr>
            <a:spLocks noGrp="1" noRot="1" noChangeAspect="1" noChangeArrowheads="1" noTextEdit="1"/>
          </p:cNvSpPr>
          <p:nvPr>
            <p:ph type="sldImg"/>
          </p:nvPr>
        </p:nvSpPr>
        <p:spPr>
          <a:xfrm>
            <a:off x="1258888" y="720725"/>
            <a:ext cx="4800600" cy="3600450"/>
          </a:xfrm>
          <a:prstGeom prst="rect">
            <a:avLst/>
          </a:prstGeom>
          <a:ln/>
        </p:spPr>
      </p:sp>
      <p:sp>
        <p:nvSpPr>
          <p:cNvPr id="163847" name="Rectangle 3"/>
          <p:cNvSpPr>
            <a:spLocks noGrp="1" noChangeArrowheads="1"/>
          </p:cNvSpPr>
          <p:nvPr>
            <p:ph type="body" idx="1"/>
          </p:nvPr>
        </p:nvSpPr>
        <p:spPr>
          <a:xfrm>
            <a:off x="731838" y="4560888"/>
            <a:ext cx="5851525" cy="4319587"/>
          </a:xfrm>
          <a:prstGeom prst="rect">
            <a:avLst/>
          </a:prstGeom>
          <a:noFill/>
          <a:ln/>
        </p:spPr>
        <p:txBody>
          <a:bodyPr/>
          <a:lstStyle/>
          <a:p>
            <a:pPr eaLnBrk="1" hangingPunct="1"/>
            <a:r>
              <a:rPr lang="en-US" smtClean="0">
                <a:latin typeface="Times New Roman" charset="0"/>
              </a:rPr>
              <a:t>We’re looking at the focus point of the visual T.O.V.A.- it’s where the target and nontarget are going to appear on the monitor.  </a:t>
            </a:r>
          </a:p>
          <a:p>
            <a:pPr eaLnBrk="1" hangingPunct="1"/>
            <a:endParaRPr lang="en-US" smtClean="0"/>
          </a:p>
        </p:txBody>
      </p:sp>
      <p:sp>
        <p:nvSpPr>
          <p:cNvPr id="163848" name="Rectangle 4"/>
          <p:cNvSpPr>
            <a:spLocks noChangeArrowheads="1"/>
          </p:cNvSpPr>
          <p:nvPr/>
        </p:nvSpPr>
        <p:spPr bwMode="auto">
          <a:xfrm>
            <a:off x="890588" y="4718050"/>
            <a:ext cx="5851525" cy="4319588"/>
          </a:xfrm>
          <a:prstGeom prst="rect">
            <a:avLst/>
          </a:prstGeom>
          <a:noFill/>
          <a:ln w="9525">
            <a:noFill/>
            <a:miter lim="800000"/>
            <a:headEnd/>
            <a:tailEnd/>
          </a:ln>
        </p:spPr>
        <p:txBody>
          <a:bodyPr lIns="96620" tIns="48311" rIns="96620" bIns="48311"/>
          <a:lstStyle/>
          <a:p>
            <a:pPr algn="l">
              <a:lnSpc>
                <a:spcPct val="155000"/>
              </a:lnSpc>
              <a:spcBef>
                <a:spcPct val="30000"/>
              </a:spcBef>
            </a:pPr>
            <a:endParaRPr lang="en-US" sz="1200"/>
          </a:p>
          <a:p>
            <a:pPr algn="l">
              <a:lnSpc>
                <a:spcPct val="155000"/>
              </a:lnSpc>
              <a:spcBef>
                <a:spcPct val="30000"/>
              </a:spcBef>
            </a:pPr>
            <a:r>
              <a:rPr lang="en-US" sz="1200"/>
              <a:t>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a:t>
            </a:r>
          </a:p>
          <a:p>
            <a:pPr algn="l">
              <a:lnSpc>
                <a:spcPct val="155000"/>
              </a:lnSpc>
              <a:spcBef>
                <a:spcPct val="30000"/>
              </a:spcBef>
            </a:pPr>
            <a:endParaRPr lang="en-US" sz="1200"/>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5890" name="Rectangle 2"/>
          <p:cNvSpPr>
            <a:spLocks noGrp="1" noChangeArrowheads="1"/>
          </p:cNvSpPr>
          <p:nvPr>
            <p:ph type="hdr" sz="quarter"/>
          </p:nvPr>
        </p:nvSpPr>
        <p:spPr>
          <a:xfrm>
            <a:off x="0" y="0"/>
            <a:ext cx="3170238" cy="479425"/>
          </a:xfrm>
          <a:prstGeom prst="rect">
            <a:avLst/>
          </a:prstGeom>
          <a:noFill/>
        </p:spPr>
        <p:txBody>
          <a:bodyPr/>
          <a:lstStyle/>
          <a:p>
            <a:r>
              <a:rPr lang="en-US" dirty="0" smtClean="0"/>
              <a:t> </a:t>
            </a:r>
            <a:endParaRPr lang="en-US" dirty="0"/>
          </a:p>
        </p:txBody>
      </p:sp>
      <p:sp>
        <p:nvSpPr>
          <p:cNvPr id="165891" name="Rectangle 3"/>
          <p:cNvSpPr>
            <a:spLocks noGrp="1" noChangeArrowheads="1"/>
          </p:cNvSpPr>
          <p:nvPr>
            <p:ph type="dt" sz="quarter" idx="1"/>
          </p:nvPr>
        </p:nvSpPr>
        <p:spPr>
          <a:xfrm>
            <a:off x="4143375" y="0"/>
            <a:ext cx="3170238" cy="479425"/>
          </a:xfrm>
          <a:prstGeom prst="rect">
            <a:avLst/>
          </a:prstGeom>
          <a:noFill/>
        </p:spPr>
        <p:txBody>
          <a:bodyPr/>
          <a:lstStyle/>
          <a:p>
            <a:r>
              <a:rPr lang="en-US" dirty="0" smtClean="0"/>
              <a:t> </a:t>
            </a:r>
            <a:endParaRPr lang="en-US" dirty="0"/>
          </a:p>
        </p:txBody>
      </p:sp>
      <p:sp>
        <p:nvSpPr>
          <p:cNvPr id="165892" name="Rectangle 6"/>
          <p:cNvSpPr>
            <a:spLocks noGrp="1" noChangeArrowheads="1"/>
          </p:cNvSpPr>
          <p:nvPr>
            <p:ph type="ftr" sz="quarter" idx="4"/>
          </p:nvPr>
        </p:nvSpPr>
        <p:spPr>
          <a:xfrm>
            <a:off x="0" y="9120188"/>
            <a:ext cx="3170238" cy="479425"/>
          </a:xfrm>
          <a:prstGeom prst="rect">
            <a:avLst/>
          </a:prstGeom>
          <a:noFill/>
        </p:spPr>
        <p:txBody>
          <a:bodyPr/>
          <a:lstStyle/>
          <a:p>
            <a:r>
              <a:rPr lang="en-US" dirty="0" smtClean="0"/>
              <a:t>  </a:t>
            </a:r>
            <a:endParaRPr lang="en-US" dirty="0"/>
          </a:p>
        </p:txBody>
      </p:sp>
      <p:sp>
        <p:nvSpPr>
          <p:cNvPr id="165893" name="Rectangle 7"/>
          <p:cNvSpPr>
            <a:spLocks noGrp="1" noChangeArrowheads="1"/>
          </p:cNvSpPr>
          <p:nvPr>
            <p:ph type="sldNum" sz="quarter" idx="5"/>
          </p:nvPr>
        </p:nvSpPr>
        <p:spPr>
          <a:xfrm>
            <a:off x="4143375" y="9120188"/>
            <a:ext cx="3170238" cy="479425"/>
          </a:xfrm>
          <a:prstGeom prst="rect">
            <a:avLst/>
          </a:prstGeom>
          <a:noFill/>
        </p:spPr>
        <p:txBody>
          <a:bodyPr/>
          <a:lstStyle/>
          <a:p>
            <a:fld id="{268AAF3E-2912-4260-BF6A-DF9E4B227D77}" type="slidenum">
              <a:rPr lang="en-US"/>
              <a:pPr/>
              <a:t>44</a:t>
            </a:fld>
            <a:endParaRPr lang="en-US"/>
          </a:p>
        </p:txBody>
      </p:sp>
      <p:sp>
        <p:nvSpPr>
          <p:cNvPr id="165894" name="Rectangle 2"/>
          <p:cNvSpPr>
            <a:spLocks noGrp="1" noRot="1" noChangeAspect="1" noChangeArrowheads="1" noTextEdit="1"/>
          </p:cNvSpPr>
          <p:nvPr>
            <p:ph type="sldImg"/>
          </p:nvPr>
        </p:nvSpPr>
        <p:spPr>
          <a:xfrm>
            <a:off x="1258888" y="720725"/>
            <a:ext cx="4800600" cy="3600450"/>
          </a:xfrm>
          <a:prstGeom prst="rect">
            <a:avLst/>
          </a:prstGeom>
          <a:solidFill>
            <a:srgbClr val="FFFFFF"/>
          </a:solidFill>
          <a:ln/>
        </p:spPr>
      </p:sp>
      <p:sp>
        <p:nvSpPr>
          <p:cNvPr id="165895" name="Rectangle 3"/>
          <p:cNvSpPr>
            <a:spLocks noGrp="1" noChangeArrowheads="1"/>
          </p:cNvSpPr>
          <p:nvPr>
            <p:ph type="body" idx="1"/>
          </p:nvPr>
        </p:nvSpPr>
        <p:spPr>
          <a:xfrm>
            <a:off x="731838" y="4560888"/>
            <a:ext cx="5851525" cy="4319587"/>
          </a:xfrm>
          <a:prstGeom prst="rect">
            <a:avLst/>
          </a:prstGeom>
          <a:solidFill>
            <a:srgbClr val="FFFFFF"/>
          </a:solidFill>
          <a:ln>
            <a:solidFill>
              <a:srgbClr val="000000"/>
            </a:solidFill>
          </a:ln>
        </p:spPr>
        <p:txBody>
          <a:bodyPr lIns="91414" tIns="45706" rIns="91414" bIns="45706"/>
          <a:lstStyle/>
          <a:p>
            <a:pPr eaLnBrk="1" hangingPunct="1"/>
            <a:r>
              <a:rPr lang="en-US" smtClean="0">
                <a:latin typeface="Times New Roman" charset="0"/>
              </a:rPr>
              <a:t>Here’s the nontarget- a white square in the center of the monitor with a small black square at the bottom.  “At the bottom” are the important words.</a:t>
            </a:r>
          </a:p>
          <a:p>
            <a:pPr eaLnBrk="1" hangingPunct="1"/>
            <a:endParaRPr lang="en-US" smtClean="0"/>
          </a:p>
        </p:txBody>
      </p:sp>
      <p:sp>
        <p:nvSpPr>
          <p:cNvPr id="165896" name="Rectangle 4"/>
          <p:cNvSpPr>
            <a:spLocks noChangeArrowheads="1"/>
          </p:cNvSpPr>
          <p:nvPr/>
        </p:nvSpPr>
        <p:spPr bwMode="auto">
          <a:xfrm>
            <a:off x="890588" y="4718050"/>
            <a:ext cx="5851525" cy="4319588"/>
          </a:xfrm>
          <a:prstGeom prst="rect">
            <a:avLst/>
          </a:prstGeom>
          <a:noFill/>
          <a:ln w="9525">
            <a:noFill/>
            <a:miter lim="800000"/>
            <a:headEnd/>
            <a:tailEnd/>
          </a:ln>
        </p:spPr>
        <p:txBody>
          <a:bodyPr lIns="96620" tIns="48311" rIns="96620" bIns="48311"/>
          <a:lstStyle/>
          <a:p>
            <a:pPr algn="l">
              <a:lnSpc>
                <a:spcPct val="155000"/>
              </a:lnSpc>
              <a:spcBef>
                <a:spcPct val="30000"/>
              </a:spcBef>
            </a:pPr>
            <a:endParaRPr lang="en-US" sz="1200"/>
          </a:p>
          <a:p>
            <a:pPr algn="l">
              <a:lnSpc>
                <a:spcPct val="155000"/>
              </a:lnSpc>
              <a:spcBef>
                <a:spcPct val="30000"/>
              </a:spcBef>
            </a:pPr>
            <a:r>
              <a:rPr lang="en-US" sz="1200"/>
              <a:t>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a:t>
            </a:r>
          </a:p>
          <a:p>
            <a:pPr algn="l">
              <a:lnSpc>
                <a:spcPct val="155000"/>
              </a:lnSpc>
              <a:spcBef>
                <a:spcPct val="30000"/>
              </a:spcBef>
            </a:pPr>
            <a:endParaRPr lang="en-US" sz="1200"/>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7938" name="Rectangle 2"/>
          <p:cNvSpPr>
            <a:spLocks noGrp="1" noChangeArrowheads="1"/>
          </p:cNvSpPr>
          <p:nvPr>
            <p:ph type="hdr" sz="quarter"/>
          </p:nvPr>
        </p:nvSpPr>
        <p:spPr>
          <a:xfrm>
            <a:off x="0" y="0"/>
            <a:ext cx="3170238" cy="479425"/>
          </a:xfrm>
          <a:prstGeom prst="rect">
            <a:avLst/>
          </a:prstGeom>
          <a:noFill/>
        </p:spPr>
        <p:txBody>
          <a:bodyPr/>
          <a:lstStyle/>
          <a:p>
            <a:r>
              <a:rPr lang="en-US" dirty="0" smtClean="0"/>
              <a:t> </a:t>
            </a:r>
            <a:endParaRPr lang="en-US" dirty="0"/>
          </a:p>
        </p:txBody>
      </p:sp>
      <p:sp>
        <p:nvSpPr>
          <p:cNvPr id="167939" name="Rectangle 3"/>
          <p:cNvSpPr>
            <a:spLocks noGrp="1" noChangeArrowheads="1"/>
          </p:cNvSpPr>
          <p:nvPr>
            <p:ph type="dt" sz="quarter" idx="1"/>
          </p:nvPr>
        </p:nvSpPr>
        <p:spPr>
          <a:xfrm>
            <a:off x="4143375" y="0"/>
            <a:ext cx="3170238" cy="479425"/>
          </a:xfrm>
          <a:prstGeom prst="rect">
            <a:avLst/>
          </a:prstGeom>
          <a:noFill/>
        </p:spPr>
        <p:txBody>
          <a:bodyPr/>
          <a:lstStyle/>
          <a:p>
            <a:r>
              <a:rPr lang="en-US" dirty="0" smtClean="0"/>
              <a:t> </a:t>
            </a:r>
            <a:endParaRPr lang="en-US" dirty="0"/>
          </a:p>
        </p:txBody>
      </p:sp>
      <p:sp>
        <p:nvSpPr>
          <p:cNvPr id="167940" name="Rectangle 6"/>
          <p:cNvSpPr>
            <a:spLocks noGrp="1" noChangeArrowheads="1"/>
          </p:cNvSpPr>
          <p:nvPr>
            <p:ph type="ftr" sz="quarter" idx="4"/>
          </p:nvPr>
        </p:nvSpPr>
        <p:spPr>
          <a:xfrm>
            <a:off x="0" y="9120188"/>
            <a:ext cx="3170238" cy="479425"/>
          </a:xfrm>
          <a:prstGeom prst="rect">
            <a:avLst/>
          </a:prstGeom>
          <a:noFill/>
        </p:spPr>
        <p:txBody>
          <a:bodyPr/>
          <a:lstStyle/>
          <a:p>
            <a:r>
              <a:rPr lang="en-US" dirty="0" smtClean="0"/>
              <a:t>  </a:t>
            </a:r>
            <a:endParaRPr lang="en-US" dirty="0"/>
          </a:p>
        </p:txBody>
      </p:sp>
      <p:sp>
        <p:nvSpPr>
          <p:cNvPr id="167941" name="Rectangle 7"/>
          <p:cNvSpPr>
            <a:spLocks noGrp="1" noChangeArrowheads="1"/>
          </p:cNvSpPr>
          <p:nvPr>
            <p:ph type="sldNum" sz="quarter" idx="5"/>
          </p:nvPr>
        </p:nvSpPr>
        <p:spPr>
          <a:xfrm>
            <a:off x="4143375" y="9120188"/>
            <a:ext cx="3170238" cy="479425"/>
          </a:xfrm>
          <a:prstGeom prst="rect">
            <a:avLst/>
          </a:prstGeom>
          <a:noFill/>
        </p:spPr>
        <p:txBody>
          <a:bodyPr/>
          <a:lstStyle/>
          <a:p>
            <a:fld id="{A6D7E409-91B8-471D-86A9-637E828FCC77}" type="slidenum">
              <a:rPr lang="en-US"/>
              <a:pPr/>
              <a:t>45</a:t>
            </a:fld>
            <a:endParaRPr lang="en-US"/>
          </a:p>
        </p:txBody>
      </p:sp>
      <p:sp>
        <p:nvSpPr>
          <p:cNvPr id="167942" name="Rectangle 2"/>
          <p:cNvSpPr>
            <a:spLocks noGrp="1" noRot="1" noChangeAspect="1" noChangeArrowheads="1" noTextEdit="1"/>
          </p:cNvSpPr>
          <p:nvPr>
            <p:ph type="sldImg"/>
          </p:nvPr>
        </p:nvSpPr>
        <p:spPr>
          <a:xfrm>
            <a:off x="1258888" y="720725"/>
            <a:ext cx="4800600" cy="3600450"/>
          </a:xfrm>
          <a:prstGeom prst="rect">
            <a:avLst/>
          </a:prstGeom>
          <a:solidFill>
            <a:srgbClr val="FFFFFF"/>
          </a:solidFill>
          <a:ln/>
        </p:spPr>
      </p:sp>
      <p:sp>
        <p:nvSpPr>
          <p:cNvPr id="167943" name="Rectangle 3"/>
          <p:cNvSpPr>
            <a:spLocks noGrp="1" noChangeArrowheads="1"/>
          </p:cNvSpPr>
          <p:nvPr>
            <p:ph type="body" idx="1"/>
          </p:nvPr>
        </p:nvSpPr>
        <p:spPr>
          <a:xfrm>
            <a:off x="731838" y="4560888"/>
            <a:ext cx="5851525" cy="4319587"/>
          </a:xfrm>
          <a:prstGeom prst="rect">
            <a:avLst/>
          </a:prstGeom>
          <a:solidFill>
            <a:srgbClr val="FFFFFF"/>
          </a:solidFill>
          <a:ln>
            <a:solidFill>
              <a:srgbClr val="000000"/>
            </a:solidFill>
          </a:ln>
        </p:spPr>
        <p:txBody>
          <a:bodyPr lIns="91414" tIns="45706" rIns="91414" bIns="45706"/>
          <a:lstStyle/>
          <a:p>
            <a:pPr eaLnBrk="1" hangingPunct="1"/>
            <a:r>
              <a:rPr lang="en-US" smtClean="0">
                <a:latin typeface="Times New Roman" charset="0"/>
              </a:rPr>
              <a:t>Here’s the target- the only difference is that the small black square is on top.  The instructions are to press the response button as quickly as you can whenever you see the square on top</a:t>
            </a:r>
          </a:p>
          <a:p>
            <a:pPr eaLnBrk="1" hangingPunct="1"/>
            <a:endParaRPr lang="en-US" smtClean="0"/>
          </a:p>
        </p:txBody>
      </p:sp>
      <p:sp>
        <p:nvSpPr>
          <p:cNvPr id="167944" name="Rectangle 4"/>
          <p:cNvSpPr>
            <a:spLocks noChangeArrowheads="1"/>
          </p:cNvSpPr>
          <p:nvPr/>
        </p:nvSpPr>
        <p:spPr bwMode="auto">
          <a:xfrm>
            <a:off x="890588" y="4718050"/>
            <a:ext cx="5851525" cy="4319588"/>
          </a:xfrm>
          <a:prstGeom prst="rect">
            <a:avLst/>
          </a:prstGeom>
          <a:noFill/>
          <a:ln w="9525">
            <a:noFill/>
            <a:miter lim="800000"/>
            <a:headEnd/>
            <a:tailEnd/>
          </a:ln>
        </p:spPr>
        <p:txBody>
          <a:bodyPr lIns="96620" tIns="48311" rIns="96620" bIns="48311"/>
          <a:lstStyle/>
          <a:p>
            <a:pPr algn="l">
              <a:lnSpc>
                <a:spcPct val="155000"/>
              </a:lnSpc>
              <a:spcBef>
                <a:spcPct val="30000"/>
              </a:spcBef>
            </a:pPr>
            <a:endParaRPr lang="en-US" sz="1200"/>
          </a:p>
          <a:p>
            <a:pPr algn="l">
              <a:lnSpc>
                <a:spcPct val="155000"/>
              </a:lnSpc>
              <a:spcBef>
                <a:spcPct val="30000"/>
              </a:spcBef>
            </a:pPr>
            <a:r>
              <a:rPr lang="en-US" sz="1200"/>
              <a:t>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a:t>
            </a:r>
          </a:p>
          <a:p>
            <a:pPr algn="l">
              <a:lnSpc>
                <a:spcPct val="155000"/>
              </a:lnSpc>
              <a:spcBef>
                <a:spcPct val="30000"/>
              </a:spcBef>
            </a:pPr>
            <a:endParaRPr lang="en-US" sz="1200"/>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9986" name="Rectangle 2"/>
          <p:cNvSpPr>
            <a:spLocks noGrp="1" noChangeArrowheads="1"/>
          </p:cNvSpPr>
          <p:nvPr>
            <p:ph type="hdr" sz="quarter"/>
          </p:nvPr>
        </p:nvSpPr>
        <p:spPr>
          <a:xfrm>
            <a:off x="0" y="0"/>
            <a:ext cx="3170238" cy="479425"/>
          </a:xfrm>
          <a:prstGeom prst="rect">
            <a:avLst/>
          </a:prstGeom>
          <a:noFill/>
        </p:spPr>
        <p:txBody>
          <a:bodyPr/>
          <a:lstStyle/>
          <a:p>
            <a:r>
              <a:rPr lang="en-US" dirty="0" smtClean="0"/>
              <a:t> </a:t>
            </a:r>
            <a:endParaRPr lang="en-US" dirty="0"/>
          </a:p>
        </p:txBody>
      </p:sp>
      <p:sp>
        <p:nvSpPr>
          <p:cNvPr id="169987" name="Rectangle 3"/>
          <p:cNvSpPr>
            <a:spLocks noGrp="1" noChangeArrowheads="1"/>
          </p:cNvSpPr>
          <p:nvPr>
            <p:ph type="dt" sz="quarter" idx="1"/>
          </p:nvPr>
        </p:nvSpPr>
        <p:spPr>
          <a:xfrm>
            <a:off x="4143375" y="0"/>
            <a:ext cx="3170238" cy="479425"/>
          </a:xfrm>
          <a:prstGeom prst="rect">
            <a:avLst/>
          </a:prstGeom>
          <a:noFill/>
        </p:spPr>
        <p:txBody>
          <a:bodyPr/>
          <a:lstStyle/>
          <a:p>
            <a:r>
              <a:rPr lang="en-US" dirty="0" smtClean="0"/>
              <a:t> </a:t>
            </a:r>
            <a:endParaRPr lang="en-US" dirty="0"/>
          </a:p>
        </p:txBody>
      </p:sp>
      <p:sp>
        <p:nvSpPr>
          <p:cNvPr id="169988" name="Rectangle 6"/>
          <p:cNvSpPr>
            <a:spLocks noGrp="1" noChangeArrowheads="1"/>
          </p:cNvSpPr>
          <p:nvPr>
            <p:ph type="ftr" sz="quarter" idx="4"/>
          </p:nvPr>
        </p:nvSpPr>
        <p:spPr>
          <a:xfrm>
            <a:off x="0" y="9120188"/>
            <a:ext cx="3170238" cy="479425"/>
          </a:xfrm>
          <a:prstGeom prst="rect">
            <a:avLst/>
          </a:prstGeom>
          <a:noFill/>
        </p:spPr>
        <p:txBody>
          <a:bodyPr/>
          <a:lstStyle/>
          <a:p>
            <a:r>
              <a:rPr lang="en-US" dirty="0" smtClean="0"/>
              <a:t>  </a:t>
            </a:r>
            <a:endParaRPr lang="en-US" dirty="0"/>
          </a:p>
        </p:txBody>
      </p:sp>
      <p:sp>
        <p:nvSpPr>
          <p:cNvPr id="169989" name="Rectangle 7"/>
          <p:cNvSpPr>
            <a:spLocks noGrp="1" noChangeArrowheads="1"/>
          </p:cNvSpPr>
          <p:nvPr>
            <p:ph type="sldNum" sz="quarter" idx="5"/>
          </p:nvPr>
        </p:nvSpPr>
        <p:spPr>
          <a:xfrm>
            <a:off x="4143375" y="9120188"/>
            <a:ext cx="3170238" cy="479425"/>
          </a:xfrm>
          <a:prstGeom prst="rect">
            <a:avLst/>
          </a:prstGeom>
          <a:noFill/>
        </p:spPr>
        <p:txBody>
          <a:bodyPr/>
          <a:lstStyle/>
          <a:p>
            <a:fld id="{80A0D339-B937-475F-A556-DB35C97CB80F}" type="slidenum">
              <a:rPr lang="en-US"/>
              <a:pPr/>
              <a:t>46</a:t>
            </a:fld>
            <a:endParaRPr lang="en-US"/>
          </a:p>
        </p:txBody>
      </p:sp>
      <p:sp>
        <p:nvSpPr>
          <p:cNvPr id="169990" name="Rectangle 2"/>
          <p:cNvSpPr>
            <a:spLocks noGrp="1" noRot="1" noChangeAspect="1" noChangeArrowheads="1" noTextEdit="1"/>
          </p:cNvSpPr>
          <p:nvPr>
            <p:ph type="sldImg"/>
          </p:nvPr>
        </p:nvSpPr>
        <p:spPr>
          <a:xfrm>
            <a:off x="1258888" y="720725"/>
            <a:ext cx="4800600" cy="3600450"/>
          </a:xfrm>
          <a:prstGeom prst="rect">
            <a:avLst/>
          </a:prstGeom>
          <a:ln/>
        </p:spPr>
      </p:sp>
      <p:sp>
        <p:nvSpPr>
          <p:cNvPr id="169991" name="Rectangle 3"/>
          <p:cNvSpPr>
            <a:spLocks noGrp="1" noChangeArrowheads="1"/>
          </p:cNvSpPr>
          <p:nvPr>
            <p:ph type="body" idx="1"/>
          </p:nvPr>
        </p:nvSpPr>
        <p:spPr>
          <a:xfrm>
            <a:off x="731838" y="4560888"/>
            <a:ext cx="5851525" cy="4319587"/>
          </a:xfrm>
          <a:prstGeom prst="rect">
            <a:avLst/>
          </a:prstGeom>
          <a:noFill/>
          <a:ln/>
        </p:spPr>
        <p:txBody>
          <a:bodyPr/>
          <a:lstStyle/>
          <a:p>
            <a:pPr eaLnBrk="1" hangingPunct="1"/>
            <a:r>
              <a:rPr lang="en-US" smtClean="0"/>
              <a:t>Click the image to start the visual practice test movie.</a:t>
            </a:r>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2034" name="Rectangle 2"/>
          <p:cNvSpPr>
            <a:spLocks noGrp="1" noChangeArrowheads="1"/>
          </p:cNvSpPr>
          <p:nvPr>
            <p:ph type="hdr" sz="quarter"/>
          </p:nvPr>
        </p:nvSpPr>
        <p:spPr>
          <a:xfrm>
            <a:off x="0" y="0"/>
            <a:ext cx="3170238" cy="479425"/>
          </a:xfrm>
          <a:prstGeom prst="rect">
            <a:avLst/>
          </a:prstGeom>
          <a:noFill/>
        </p:spPr>
        <p:txBody>
          <a:bodyPr/>
          <a:lstStyle/>
          <a:p>
            <a:r>
              <a:rPr lang="en-US" dirty="0" smtClean="0"/>
              <a:t> </a:t>
            </a:r>
            <a:endParaRPr lang="en-US" dirty="0"/>
          </a:p>
        </p:txBody>
      </p:sp>
      <p:sp>
        <p:nvSpPr>
          <p:cNvPr id="172035" name="Rectangle 3"/>
          <p:cNvSpPr>
            <a:spLocks noGrp="1" noChangeArrowheads="1"/>
          </p:cNvSpPr>
          <p:nvPr>
            <p:ph type="dt" sz="quarter" idx="1"/>
          </p:nvPr>
        </p:nvSpPr>
        <p:spPr>
          <a:xfrm>
            <a:off x="4143375" y="0"/>
            <a:ext cx="3170238" cy="479425"/>
          </a:xfrm>
          <a:prstGeom prst="rect">
            <a:avLst/>
          </a:prstGeom>
          <a:noFill/>
        </p:spPr>
        <p:txBody>
          <a:bodyPr/>
          <a:lstStyle/>
          <a:p>
            <a:r>
              <a:rPr lang="en-US" dirty="0" smtClean="0"/>
              <a:t> </a:t>
            </a:r>
            <a:endParaRPr lang="en-US" dirty="0"/>
          </a:p>
        </p:txBody>
      </p:sp>
      <p:sp>
        <p:nvSpPr>
          <p:cNvPr id="172036" name="Rectangle 6"/>
          <p:cNvSpPr>
            <a:spLocks noGrp="1" noChangeArrowheads="1"/>
          </p:cNvSpPr>
          <p:nvPr>
            <p:ph type="ftr" sz="quarter" idx="4"/>
          </p:nvPr>
        </p:nvSpPr>
        <p:spPr>
          <a:xfrm>
            <a:off x="0" y="9120188"/>
            <a:ext cx="3170238" cy="479425"/>
          </a:xfrm>
          <a:prstGeom prst="rect">
            <a:avLst/>
          </a:prstGeom>
          <a:noFill/>
        </p:spPr>
        <p:txBody>
          <a:bodyPr/>
          <a:lstStyle/>
          <a:p>
            <a:r>
              <a:rPr lang="en-US" dirty="0" smtClean="0"/>
              <a:t>  </a:t>
            </a:r>
            <a:endParaRPr lang="en-US" dirty="0"/>
          </a:p>
        </p:txBody>
      </p:sp>
      <p:sp>
        <p:nvSpPr>
          <p:cNvPr id="172037" name="Rectangle 7"/>
          <p:cNvSpPr>
            <a:spLocks noGrp="1" noChangeArrowheads="1"/>
          </p:cNvSpPr>
          <p:nvPr>
            <p:ph type="sldNum" sz="quarter" idx="5"/>
          </p:nvPr>
        </p:nvSpPr>
        <p:spPr>
          <a:xfrm>
            <a:off x="4143375" y="9120188"/>
            <a:ext cx="3170238" cy="479425"/>
          </a:xfrm>
          <a:prstGeom prst="rect">
            <a:avLst/>
          </a:prstGeom>
          <a:noFill/>
        </p:spPr>
        <p:txBody>
          <a:bodyPr/>
          <a:lstStyle/>
          <a:p>
            <a:fld id="{FFA7FC60-ABC4-4DB7-9CDD-600FE10B0989}" type="slidenum">
              <a:rPr lang="en-US"/>
              <a:pPr/>
              <a:t>47</a:t>
            </a:fld>
            <a:endParaRPr lang="en-US"/>
          </a:p>
        </p:txBody>
      </p:sp>
      <p:sp>
        <p:nvSpPr>
          <p:cNvPr id="172038" name="Rectangle 2"/>
          <p:cNvSpPr>
            <a:spLocks noGrp="1" noRot="1" noChangeAspect="1" noChangeArrowheads="1" noTextEdit="1"/>
          </p:cNvSpPr>
          <p:nvPr>
            <p:ph type="sldImg"/>
          </p:nvPr>
        </p:nvSpPr>
        <p:spPr>
          <a:xfrm>
            <a:off x="1258888" y="720725"/>
            <a:ext cx="4800600" cy="3600450"/>
          </a:xfrm>
          <a:prstGeom prst="rect">
            <a:avLst/>
          </a:prstGeom>
          <a:ln/>
        </p:spPr>
      </p:sp>
      <p:sp>
        <p:nvSpPr>
          <p:cNvPr id="172039" name="Rectangle 3"/>
          <p:cNvSpPr>
            <a:spLocks noGrp="1" noChangeArrowheads="1"/>
          </p:cNvSpPr>
          <p:nvPr>
            <p:ph type="body" idx="1"/>
          </p:nvPr>
        </p:nvSpPr>
        <p:spPr>
          <a:xfrm>
            <a:off x="731838" y="4560888"/>
            <a:ext cx="5851525" cy="4319587"/>
          </a:xfrm>
          <a:prstGeom prst="rect">
            <a:avLst/>
          </a:prstGeom>
          <a:noFill/>
          <a:ln/>
        </p:spPr>
        <p:txBody>
          <a:bodyPr/>
          <a:lstStyle/>
          <a:p>
            <a:pPr eaLnBrk="1" hangingPunct="1"/>
            <a:r>
              <a:rPr lang="en-US" smtClean="0">
                <a:latin typeface="Times New Roman" charset="0"/>
              </a:rPr>
              <a:t>The auditory T.O.V.A.-A. uses two easily discerned tones, and the instructions are to press the button for the higher tone.</a:t>
            </a:r>
            <a:endParaRPr lang="en-US" smtClean="0"/>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82" name="Rectangle 2"/>
          <p:cNvSpPr>
            <a:spLocks noGrp="1" noChangeArrowheads="1"/>
          </p:cNvSpPr>
          <p:nvPr>
            <p:ph type="hdr" sz="quarter"/>
          </p:nvPr>
        </p:nvSpPr>
        <p:spPr>
          <a:xfrm>
            <a:off x="0" y="0"/>
            <a:ext cx="3170238" cy="479425"/>
          </a:xfrm>
          <a:prstGeom prst="rect">
            <a:avLst/>
          </a:prstGeom>
          <a:noFill/>
        </p:spPr>
        <p:txBody>
          <a:bodyPr/>
          <a:lstStyle/>
          <a:p>
            <a:r>
              <a:rPr lang="en-US" dirty="0" smtClean="0"/>
              <a:t> </a:t>
            </a:r>
            <a:endParaRPr lang="en-US" dirty="0"/>
          </a:p>
        </p:txBody>
      </p:sp>
      <p:sp>
        <p:nvSpPr>
          <p:cNvPr id="174083" name="Rectangle 3"/>
          <p:cNvSpPr>
            <a:spLocks noGrp="1" noChangeArrowheads="1"/>
          </p:cNvSpPr>
          <p:nvPr>
            <p:ph type="dt" sz="quarter" idx="1"/>
          </p:nvPr>
        </p:nvSpPr>
        <p:spPr>
          <a:xfrm>
            <a:off x="4143375" y="0"/>
            <a:ext cx="3170238" cy="479425"/>
          </a:xfrm>
          <a:prstGeom prst="rect">
            <a:avLst/>
          </a:prstGeom>
          <a:noFill/>
        </p:spPr>
        <p:txBody>
          <a:bodyPr/>
          <a:lstStyle/>
          <a:p>
            <a:r>
              <a:rPr lang="en-US" dirty="0" smtClean="0"/>
              <a:t> </a:t>
            </a:r>
            <a:endParaRPr lang="en-US" dirty="0"/>
          </a:p>
        </p:txBody>
      </p:sp>
      <p:sp>
        <p:nvSpPr>
          <p:cNvPr id="174084" name="Rectangle 6"/>
          <p:cNvSpPr>
            <a:spLocks noGrp="1" noChangeArrowheads="1"/>
          </p:cNvSpPr>
          <p:nvPr>
            <p:ph type="ftr" sz="quarter" idx="4"/>
          </p:nvPr>
        </p:nvSpPr>
        <p:spPr>
          <a:xfrm>
            <a:off x="0" y="9120188"/>
            <a:ext cx="3170238" cy="479425"/>
          </a:xfrm>
          <a:prstGeom prst="rect">
            <a:avLst/>
          </a:prstGeom>
          <a:noFill/>
        </p:spPr>
        <p:txBody>
          <a:bodyPr/>
          <a:lstStyle/>
          <a:p>
            <a:r>
              <a:rPr lang="en-US" dirty="0" smtClean="0"/>
              <a:t>  </a:t>
            </a:r>
            <a:endParaRPr lang="en-US" dirty="0"/>
          </a:p>
        </p:txBody>
      </p:sp>
      <p:sp>
        <p:nvSpPr>
          <p:cNvPr id="174085" name="Rectangle 7"/>
          <p:cNvSpPr>
            <a:spLocks noGrp="1" noChangeArrowheads="1"/>
          </p:cNvSpPr>
          <p:nvPr>
            <p:ph type="sldNum" sz="quarter" idx="5"/>
          </p:nvPr>
        </p:nvSpPr>
        <p:spPr>
          <a:xfrm>
            <a:off x="4143375" y="9120188"/>
            <a:ext cx="3170238" cy="479425"/>
          </a:xfrm>
          <a:prstGeom prst="rect">
            <a:avLst/>
          </a:prstGeom>
          <a:noFill/>
        </p:spPr>
        <p:txBody>
          <a:bodyPr/>
          <a:lstStyle/>
          <a:p>
            <a:fld id="{3FB2847D-0657-4302-AD4C-09A6CDDAD89D}" type="slidenum">
              <a:rPr lang="en-US"/>
              <a:pPr/>
              <a:t>48</a:t>
            </a:fld>
            <a:endParaRPr lang="en-US"/>
          </a:p>
        </p:txBody>
      </p:sp>
      <p:sp>
        <p:nvSpPr>
          <p:cNvPr id="174086" name="Rectangle 2"/>
          <p:cNvSpPr>
            <a:spLocks noGrp="1" noRot="1" noChangeAspect="1" noChangeArrowheads="1" noTextEdit="1"/>
          </p:cNvSpPr>
          <p:nvPr>
            <p:ph type="sldImg"/>
          </p:nvPr>
        </p:nvSpPr>
        <p:spPr>
          <a:xfrm>
            <a:off x="1258888" y="720725"/>
            <a:ext cx="4800600" cy="3600450"/>
          </a:xfrm>
          <a:prstGeom prst="rect">
            <a:avLst/>
          </a:prstGeom>
          <a:ln/>
        </p:spPr>
      </p:sp>
      <p:sp>
        <p:nvSpPr>
          <p:cNvPr id="174087" name="Rectangle 3"/>
          <p:cNvSpPr>
            <a:spLocks noGrp="1" noChangeArrowheads="1"/>
          </p:cNvSpPr>
          <p:nvPr>
            <p:ph type="body" idx="1"/>
          </p:nvPr>
        </p:nvSpPr>
        <p:spPr>
          <a:xfrm>
            <a:off x="731838" y="4560888"/>
            <a:ext cx="5851525" cy="4319587"/>
          </a:xfrm>
          <a:prstGeom prst="rect">
            <a:avLst/>
          </a:prstGeom>
          <a:noFill/>
          <a:ln/>
        </p:spPr>
        <p:txBody>
          <a:bodyPr/>
          <a:lstStyle/>
          <a:p>
            <a:pPr eaLnBrk="1" hangingPunct="1"/>
            <a:r>
              <a:rPr lang="en-US" smtClean="0"/>
              <a:t>Click the speaker to start the auditory practice test clip.</a:t>
            </a:r>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76130" name="Rectangle 2"/>
          <p:cNvSpPr>
            <a:spLocks noGrp="1" noChangeArrowheads="1"/>
          </p:cNvSpPr>
          <p:nvPr>
            <p:ph type="hdr" sz="quarter"/>
          </p:nvPr>
        </p:nvSpPr>
        <p:spPr>
          <a:xfrm>
            <a:off x="0" y="0"/>
            <a:ext cx="3170238" cy="479425"/>
          </a:xfrm>
          <a:prstGeom prst="rect">
            <a:avLst/>
          </a:prstGeom>
          <a:noFill/>
        </p:spPr>
        <p:txBody>
          <a:bodyPr/>
          <a:lstStyle/>
          <a:p>
            <a:r>
              <a:rPr lang="en-US" dirty="0" smtClean="0"/>
              <a:t> </a:t>
            </a:r>
            <a:endParaRPr lang="en-US" dirty="0"/>
          </a:p>
        </p:txBody>
      </p:sp>
      <p:sp>
        <p:nvSpPr>
          <p:cNvPr id="176131" name="Rectangle 3"/>
          <p:cNvSpPr>
            <a:spLocks noGrp="1" noChangeArrowheads="1"/>
          </p:cNvSpPr>
          <p:nvPr>
            <p:ph type="dt" sz="quarter" idx="1"/>
          </p:nvPr>
        </p:nvSpPr>
        <p:spPr>
          <a:xfrm>
            <a:off x="4143375" y="0"/>
            <a:ext cx="3170238" cy="479425"/>
          </a:xfrm>
          <a:prstGeom prst="rect">
            <a:avLst/>
          </a:prstGeom>
          <a:noFill/>
        </p:spPr>
        <p:txBody>
          <a:bodyPr/>
          <a:lstStyle/>
          <a:p>
            <a:r>
              <a:rPr lang="en-US" dirty="0" smtClean="0"/>
              <a:t> </a:t>
            </a:r>
            <a:endParaRPr lang="en-US" dirty="0"/>
          </a:p>
        </p:txBody>
      </p:sp>
      <p:sp>
        <p:nvSpPr>
          <p:cNvPr id="176132" name="Rectangle 6"/>
          <p:cNvSpPr>
            <a:spLocks noGrp="1" noChangeArrowheads="1"/>
          </p:cNvSpPr>
          <p:nvPr>
            <p:ph type="ftr" sz="quarter" idx="4"/>
          </p:nvPr>
        </p:nvSpPr>
        <p:spPr>
          <a:xfrm>
            <a:off x="0" y="9120188"/>
            <a:ext cx="3170238" cy="479425"/>
          </a:xfrm>
          <a:prstGeom prst="rect">
            <a:avLst/>
          </a:prstGeom>
          <a:noFill/>
        </p:spPr>
        <p:txBody>
          <a:bodyPr/>
          <a:lstStyle/>
          <a:p>
            <a:r>
              <a:rPr lang="en-US" dirty="0" smtClean="0"/>
              <a:t>  </a:t>
            </a:r>
            <a:endParaRPr lang="en-US" dirty="0"/>
          </a:p>
        </p:txBody>
      </p:sp>
      <p:sp>
        <p:nvSpPr>
          <p:cNvPr id="176133" name="Rectangle 7"/>
          <p:cNvSpPr>
            <a:spLocks noGrp="1" noChangeArrowheads="1"/>
          </p:cNvSpPr>
          <p:nvPr>
            <p:ph type="sldNum" sz="quarter" idx="5"/>
          </p:nvPr>
        </p:nvSpPr>
        <p:spPr>
          <a:xfrm>
            <a:off x="4143375" y="9120188"/>
            <a:ext cx="3170238" cy="479425"/>
          </a:xfrm>
          <a:prstGeom prst="rect">
            <a:avLst/>
          </a:prstGeom>
          <a:noFill/>
        </p:spPr>
        <p:txBody>
          <a:bodyPr/>
          <a:lstStyle/>
          <a:p>
            <a:fld id="{8F134B5A-C27E-44DD-A232-638BC3BDA66C}" type="slidenum">
              <a:rPr lang="en-US"/>
              <a:pPr/>
              <a:t>49</a:t>
            </a:fld>
            <a:endParaRPr lang="en-US"/>
          </a:p>
        </p:txBody>
      </p:sp>
      <p:sp>
        <p:nvSpPr>
          <p:cNvPr id="176134" name="Text Box 2"/>
          <p:cNvSpPr txBox="1">
            <a:spLocks noChangeArrowheads="1"/>
          </p:cNvSpPr>
          <p:nvPr/>
        </p:nvSpPr>
        <p:spPr bwMode="auto">
          <a:xfrm>
            <a:off x="1258888" y="720725"/>
            <a:ext cx="4800600" cy="3600450"/>
          </a:xfrm>
          <a:prstGeom prst="rect">
            <a:avLst/>
          </a:prstGeom>
          <a:solidFill>
            <a:srgbClr val="FFFFFF"/>
          </a:solidFill>
          <a:ln w="9525">
            <a:solidFill>
              <a:srgbClr val="000000"/>
            </a:solidFill>
            <a:miter lim="800000"/>
            <a:headEnd/>
            <a:tailEnd/>
          </a:ln>
        </p:spPr>
        <p:txBody>
          <a:bodyPr wrap="none" anchor="ctr"/>
          <a:lstStyle/>
          <a:p>
            <a:endParaRPr lang="en-US"/>
          </a:p>
        </p:txBody>
      </p:sp>
      <p:sp>
        <p:nvSpPr>
          <p:cNvPr id="176135" name="Rectangle 3"/>
          <p:cNvSpPr>
            <a:spLocks noGrp="1" noRot="1" noChangeAspect="1" noChangeArrowheads="1" noTextEdit="1"/>
          </p:cNvSpPr>
          <p:nvPr>
            <p:ph type="sldImg"/>
          </p:nvPr>
        </p:nvSpPr>
        <p:spPr>
          <a:xfrm>
            <a:off x="1258888" y="720725"/>
            <a:ext cx="4800600" cy="3600450"/>
          </a:xfrm>
          <a:prstGeom prst="rect">
            <a:avLst/>
          </a:prstGeom>
          <a:solidFill>
            <a:srgbClr val="FFFFFF"/>
          </a:solidFill>
          <a:ln/>
        </p:spPr>
      </p:sp>
      <p:sp>
        <p:nvSpPr>
          <p:cNvPr id="176136" name="Rectangle 4"/>
          <p:cNvSpPr>
            <a:spLocks noGrp="1" noChangeArrowheads="1"/>
          </p:cNvSpPr>
          <p:nvPr>
            <p:ph type="body" idx="1"/>
          </p:nvPr>
        </p:nvSpPr>
        <p:spPr>
          <a:xfrm>
            <a:off x="974725" y="4560888"/>
            <a:ext cx="5365750" cy="4319587"/>
          </a:xfrm>
          <a:prstGeom prst="rect">
            <a:avLst/>
          </a:prstGeom>
          <a:solidFill>
            <a:srgbClr val="FFFFFF"/>
          </a:solidFill>
          <a:ln>
            <a:solidFill>
              <a:srgbClr val="000000"/>
            </a:solidFill>
          </a:ln>
        </p:spPr>
        <p:txBody>
          <a:bodyPr lIns="96634" tIns="48318" rIns="96634" bIns="48318">
            <a:normAutofit fontScale="92500" lnSpcReduction="20000"/>
          </a:bodyPr>
          <a:lstStyle/>
          <a:p>
            <a:pPr eaLnBrk="1" hangingPunct="1"/>
            <a:r>
              <a:rPr lang="en-US" smtClean="0">
                <a:latin typeface="Times New Roman" charset="0"/>
              </a:rPr>
              <a:t>A target or a nontarget appear (or sound) every 2 seconds for 100 ms (1/10 second).  The test is 21.6 minutes long- 21.6 very boring minutes long.  In the first half, one target occurs for every 3.5 nontargets, randomly.  It’s called the “Infrequent” or vigilance task.  You have to be watching closely or you’ll miss the occasional target.  They make omission errors when they omit pressing the button when they should.  Inattentive people and people who need arousing tasks don’t do well.  In the second half, 3.5 targets occur to every 1 nontarget, randomly.  It’s the reverse of the first half, and is called the “Frequent” or high response task.  Now the people who have trouble inhibiting their responses continue to press the response button even when the uncommon nontarget appears.  They make commission errors.</a:t>
            </a:r>
          </a:p>
          <a:p>
            <a:pPr eaLnBrk="1" hangingPunct="1"/>
            <a:endParaRPr lang="en-US" smtClean="0">
              <a:latin typeface="Times New Roman" charset="0"/>
            </a:endParaRPr>
          </a:p>
          <a:p>
            <a:pPr eaLnBrk="1" hangingPunct="1"/>
            <a:r>
              <a:rPr lang="en-US" smtClean="0">
                <a:latin typeface="Times New Roman" charset="0"/>
              </a:rPr>
              <a:t>Why is the T.O.V.A. so long?  Too “catch” adults with ADHD who can “rally” their attention for 10 or 15 minutes.  </a:t>
            </a:r>
          </a:p>
          <a:p>
            <a:pPr eaLnBrk="1" hangingPunct="1"/>
            <a:endParaRPr lang="en-US" smtClean="0">
              <a:latin typeface="Times New Roman" charset="0"/>
            </a:endParaRPr>
          </a:p>
          <a:p>
            <a:pPr eaLnBrk="1" hangingPunct="1"/>
            <a:r>
              <a:rPr lang="en-US" smtClean="0">
                <a:latin typeface="Times New Roman" charset="0"/>
              </a:rPr>
              <a:t>As we’ll see later, there is a short form of both the T.O.V.A. and the T.O.V.A.-A.</a:t>
            </a:r>
          </a:p>
          <a:p>
            <a:pPr marL="914400" lvl="2" indent="0" eaLnBrk="1" hangingPunct="1"/>
            <a:r>
              <a:rPr lang="en-US" smtClean="0">
                <a:latin typeface="Times New Roman" charset="0"/>
              </a:rPr>
              <a:t>The “IF” form is for 4 and 5 year olds who can’t sit for 21+ minutes.  It consists of only two quarters (the Infrequent [target] quarter 1 and the Frequent [target] quarter 3 of the full test).  The IF is only normed for 4 and 5 year olds.</a:t>
            </a:r>
          </a:p>
          <a:p>
            <a:pPr eaLnBrk="1" hangingPunct="1"/>
            <a:endParaRPr lang="en-US" smtClean="0"/>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8178" name="Rectangle 2"/>
          <p:cNvSpPr>
            <a:spLocks noGrp="1" noChangeArrowheads="1"/>
          </p:cNvSpPr>
          <p:nvPr>
            <p:ph type="hdr" sz="quarter"/>
          </p:nvPr>
        </p:nvSpPr>
        <p:spPr>
          <a:xfrm>
            <a:off x="0" y="0"/>
            <a:ext cx="3170238" cy="479425"/>
          </a:xfrm>
          <a:prstGeom prst="rect">
            <a:avLst/>
          </a:prstGeom>
          <a:noFill/>
        </p:spPr>
        <p:txBody>
          <a:bodyPr/>
          <a:lstStyle/>
          <a:p>
            <a:r>
              <a:rPr lang="en-US" dirty="0" smtClean="0"/>
              <a:t> </a:t>
            </a:r>
            <a:endParaRPr lang="en-US" dirty="0"/>
          </a:p>
        </p:txBody>
      </p:sp>
      <p:sp>
        <p:nvSpPr>
          <p:cNvPr id="178179" name="Rectangle 3"/>
          <p:cNvSpPr>
            <a:spLocks noGrp="1" noChangeArrowheads="1"/>
          </p:cNvSpPr>
          <p:nvPr>
            <p:ph type="dt" sz="quarter" idx="1"/>
          </p:nvPr>
        </p:nvSpPr>
        <p:spPr>
          <a:xfrm>
            <a:off x="4143375" y="0"/>
            <a:ext cx="3170238" cy="479425"/>
          </a:xfrm>
          <a:prstGeom prst="rect">
            <a:avLst/>
          </a:prstGeom>
          <a:noFill/>
        </p:spPr>
        <p:txBody>
          <a:bodyPr/>
          <a:lstStyle/>
          <a:p>
            <a:r>
              <a:rPr lang="en-US" dirty="0" smtClean="0"/>
              <a:t> </a:t>
            </a:r>
            <a:endParaRPr lang="en-US" dirty="0"/>
          </a:p>
        </p:txBody>
      </p:sp>
      <p:sp>
        <p:nvSpPr>
          <p:cNvPr id="178180" name="Rectangle 6"/>
          <p:cNvSpPr>
            <a:spLocks noGrp="1" noChangeArrowheads="1"/>
          </p:cNvSpPr>
          <p:nvPr>
            <p:ph type="ftr" sz="quarter" idx="4"/>
          </p:nvPr>
        </p:nvSpPr>
        <p:spPr>
          <a:xfrm>
            <a:off x="0" y="9120188"/>
            <a:ext cx="3170238" cy="479425"/>
          </a:xfrm>
          <a:prstGeom prst="rect">
            <a:avLst/>
          </a:prstGeom>
          <a:noFill/>
        </p:spPr>
        <p:txBody>
          <a:bodyPr/>
          <a:lstStyle/>
          <a:p>
            <a:r>
              <a:rPr lang="en-US" dirty="0" smtClean="0"/>
              <a:t>  </a:t>
            </a:r>
            <a:endParaRPr lang="en-US" dirty="0"/>
          </a:p>
        </p:txBody>
      </p:sp>
      <p:sp>
        <p:nvSpPr>
          <p:cNvPr id="178181" name="Rectangle 7"/>
          <p:cNvSpPr>
            <a:spLocks noGrp="1" noChangeArrowheads="1"/>
          </p:cNvSpPr>
          <p:nvPr>
            <p:ph type="sldNum" sz="quarter" idx="5"/>
          </p:nvPr>
        </p:nvSpPr>
        <p:spPr>
          <a:xfrm>
            <a:off x="4143375" y="9120188"/>
            <a:ext cx="3170238" cy="479425"/>
          </a:xfrm>
          <a:prstGeom prst="rect">
            <a:avLst/>
          </a:prstGeom>
          <a:noFill/>
        </p:spPr>
        <p:txBody>
          <a:bodyPr/>
          <a:lstStyle/>
          <a:p>
            <a:fld id="{17FB5F4C-015D-4F58-8F7D-FFF467AEED9C}" type="slidenum">
              <a:rPr lang="en-US"/>
              <a:pPr/>
              <a:t>50</a:t>
            </a:fld>
            <a:endParaRPr lang="en-US"/>
          </a:p>
        </p:txBody>
      </p:sp>
      <p:sp>
        <p:nvSpPr>
          <p:cNvPr id="178182" name="Rectangle 2"/>
          <p:cNvSpPr>
            <a:spLocks noGrp="1" noRot="1" noChangeAspect="1" noChangeArrowheads="1" noTextEdit="1"/>
          </p:cNvSpPr>
          <p:nvPr>
            <p:ph type="sldImg"/>
          </p:nvPr>
        </p:nvSpPr>
        <p:spPr>
          <a:xfrm>
            <a:off x="1258888" y="720725"/>
            <a:ext cx="4800600" cy="3600450"/>
          </a:xfrm>
          <a:prstGeom prst="rect">
            <a:avLst/>
          </a:prstGeom>
          <a:ln/>
        </p:spPr>
      </p:sp>
      <p:sp>
        <p:nvSpPr>
          <p:cNvPr id="178183" name="Rectangle 3"/>
          <p:cNvSpPr>
            <a:spLocks noGrp="1" noChangeArrowheads="1"/>
          </p:cNvSpPr>
          <p:nvPr>
            <p:ph type="body" idx="1"/>
          </p:nvPr>
        </p:nvSpPr>
        <p:spPr>
          <a:xfrm>
            <a:off x="731838" y="4560888"/>
            <a:ext cx="5851525" cy="4319587"/>
          </a:xfrm>
          <a:prstGeom prst="rect">
            <a:avLst/>
          </a:prstGeom>
          <a:noFill/>
          <a:ln/>
        </p:spPr>
        <p:txBody>
          <a:bodyPr/>
          <a:lstStyle/>
          <a:p>
            <a:pPr eaLnBrk="1" hangingPunct="1"/>
            <a:endParaRPr lang="en-US" dirty="0" smtClean="0"/>
          </a:p>
        </p:txBody>
      </p:sp>
      <p:sp>
        <p:nvSpPr>
          <p:cNvPr id="178184" name="Rectangle 4"/>
          <p:cNvSpPr>
            <a:spLocks noChangeArrowheads="1"/>
          </p:cNvSpPr>
          <p:nvPr/>
        </p:nvSpPr>
        <p:spPr bwMode="auto">
          <a:xfrm>
            <a:off x="890588" y="4718050"/>
            <a:ext cx="5851525" cy="4319588"/>
          </a:xfrm>
          <a:prstGeom prst="rect">
            <a:avLst/>
          </a:prstGeom>
          <a:noFill/>
          <a:ln w="9525">
            <a:noFill/>
            <a:miter lim="800000"/>
            <a:headEnd/>
            <a:tailEnd/>
          </a:ln>
        </p:spPr>
        <p:txBody>
          <a:bodyPr lIns="96620" tIns="48311" rIns="96620" bIns="48311"/>
          <a:lstStyle/>
          <a:p>
            <a:pPr algn="l">
              <a:lnSpc>
                <a:spcPct val="155000"/>
              </a:lnSpc>
              <a:spcBef>
                <a:spcPct val="30000"/>
              </a:spcBef>
            </a:pPr>
            <a:endParaRPr lang="en-US" sz="1200"/>
          </a:p>
          <a:p>
            <a:pPr algn="l">
              <a:lnSpc>
                <a:spcPct val="155000"/>
              </a:lnSpc>
              <a:spcBef>
                <a:spcPct val="30000"/>
              </a:spcBef>
            </a:pPr>
            <a:r>
              <a:rPr lang="en-US" sz="1200"/>
              <a:t>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a:t>
            </a:r>
          </a:p>
          <a:p>
            <a:pPr algn="l">
              <a:lnSpc>
                <a:spcPct val="155000"/>
              </a:lnSpc>
              <a:spcBef>
                <a:spcPct val="30000"/>
              </a:spcBef>
            </a:pPr>
            <a:endParaRPr lang="en-US" sz="1200"/>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6" name="Rectangle 2"/>
          <p:cNvSpPr>
            <a:spLocks noGrp="1" noChangeArrowheads="1"/>
          </p:cNvSpPr>
          <p:nvPr>
            <p:ph type="hdr" sz="quarter"/>
          </p:nvPr>
        </p:nvSpPr>
        <p:spPr>
          <a:xfrm>
            <a:off x="0" y="0"/>
            <a:ext cx="3170238" cy="479425"/>
          </a:xfrm>
          <a:prstGeom prst="rect">
            <a:avLst/>
          </a:prstGeom>
          <a:noFill/>
        </p:spPr>
        <p:txBody>
          <a:bodyPr/>
          <a:lstStyle/>
          <a:p>
            <a:r>
              <a:rPr lang="en-US" dirty="0" smtClean="0"/>
              <a:t> </a:t>
            </a:r>
            <a:endParaRPr lang="en-US" dirty="0"/>
          </a:p>
        </p:txBody>
      </p:sp>
      <p:sp>
        <p:nvSpPr>
          <p:cNvPr id="180227" name="Rectangle 3"/>
          <p:cNvSpPr>
            <a:spLocks noGrp="1" noChangeArrowheads="1"/>
          </p:cNvSpPr>
          <p:nvPr>
            <p:ph type="dt" sz="quarter" idx="1"/>
          </p:nvPr>
        </p:nvSpPr>
        <p:spPr>
          <a:xfrm>
            <a:off x="4143375" y="0"/>
            <a:ext cx="3170238" cy="479425"/>
          </a:xfrm>
          <a:prstGeom prst="rect">
            <a:avLst/>
          </a:prstGeom>
          <a:noFill/>
        </p:spPr>
        <p:txBody>
          <a:bodyPr/>
          <a:lstStyle/>
          <a:p>
            <a:r>
              <a:rPr lang="en-US" dirty="0" smtClean="0"/>
              <a:t> </a:t>
            </a:r>
            <a:endParaRPr lang="en-US" dirty="0"/>
          </a:p>
        </p:txBody>
      </p:sp>
      <p:sp>
        <p:nvSpPr>
          <p:cNvPr id="180228" name="Rectangle 6"/>
          <p:cNvSpPr>
            <a:spLocks noGrp="1" noChangeArrowheads="1"/>
          </p:cNvSpPr>
          <p:nvPr>
            <p:ph type="ftr" sz="quarter" idx="4"/>
          </p:nvPr>
        </p:nvSpPr>
        <p:spPr>
          <a:xfrm>
            <a:off x="0" y="9120188"/>
            <a:ext cx="3170238" cy="479425"/>
          </a:xfrm>
          <a:prstGeom prst="rect">
            <a:avLst/>
          </a:prstGeom>
          <a:noFill/>
        </p:spPr>
        <p:txBody>
          <a:bodyPr/>
          <a:lstStyle/>
          <a:p>
            <a:r>
              <a:rPr lang="en-US" dirty="0" smtClean="0"/>
              <a:t>  </a:t>
            </a:r>
            <a:endParaRPr lang="en-US" dirty="0"/>
          </a:p>
        </p:txBody>
      </p:sp>
      <p:sp>
        <p:nvSpPr>
          <p:cNvPr id="180229" name="Rectangle 7"/>
          <p:cNvSpPr>
            <a:spLocks noGrp="1" noChangeArrowheads="1"/>
          </p:cNvSpPr>
          <p:nvPr>
            <p:ph type="sldNum" sz="quarter" idx="5"/>
          </p:nvPr>
        </p:nvSpPr>
        <p:spPr>
          <a:xfrm>
            <a:off x="4143375" y="9120188"/>
            <a:ext cx="3170238" cy="479425"/>
          </a:xfrm>
          <a:prstGeom prst="rect">
            <a:avLst/>
          </a:prstGeom>
          <a:noFill/>
        </p:spPr>
        <p:txBody>
          <a:bodyPr/>
          <a:lstStyle/>
          <a:p>
            <a:fld id="{971EA864-2A38-4E89-AAB1-ED9B8A78CE9C}" type="slidenum">
              <a:rPr lang="en-US"/>
              <a:pPr/>
              <a:t>51</a:t>
            </a:fld>
            <a:endParaRPr lang="en-US"/>
          </a:p>
        </p:txBody>
      </p:sp>
      <p:sp>
        <p:nvSpPr>
          <p:cNvPr id="180230" name="Rectangle 2"/>
          <p:cNvSpPr>
            <a:spLocks noGrp="1" noRot="1" noChangeAspect="1" noChangeArrowheads="1" noTextEdit="1"/>
          </p:cNvSpPr>
          <p:nvPr>
            <p:ph type="sldImg"/>
          </p:nvPr>
        </p:nvSpPr>
        <p:spPr>
          <a:xfrm>
            <a:off x="1258888" y="720725"/>
            <a:ext cx="4800600" cy="3600450"/>
          </a:xfrm>
          <a:prstGeom prst="rect">
            <a:avLst/>
          </a:prstGeom>
          <a:solidFill>
            <a:srgbClr val="FFFFFF"/>
          </a:solidFill>
          <a:ln/>
        </p:spPr>
      </p:sp>
      <p:sp>
        <p:nvSpPr>
          <p:cNvPr id="180231" name="Rectangle 3"/>
          <p:cNvSpPr>
            <a:spLocks noGrp="1" noChangeArrowheads="1"/>
          </p:cNvSpPr>
          <p:nvPr>
            <p:ph type="body" idx="1"/>
          </p:nvPr>
        </p:nvSpPr>
        <p:spPr>
          <a:xfrm>
            <a:off x="731838" y="4560888"/>
            <a:ext cx="5851525" cy="4319587"/>
          </a:xfrm>
          <a:prstGeom prst="rect">
            <a:avLst/>
          </a:prstGeom>
          <a:solidFill>
            <a:srgbClr val="FFFFFF"/>
          </a:solidFill>
          <a:ln>
            <a:solidFill>
              <a:srgbClr val="000000"/>
            </a:solidFill>
          </a:ln>
        </p:spPr>
        <p:txBody>
          <a:bodyPr lIns="91414" tIns="45706" rIns="91414" bIns="45706"/>
          <a:lstStyle/>
          <a:p>
            <a:pPr eaLnBrk="1" hangingPunct="1"/>
            <a:endParaRPr lang="en-US" dirty="0" smtClean="0"/>
          </a:p>
        </p:txBody>
      </p:sp>
      <p:sp>
        <p:nvSpPr>
          <p:cNvPr id="180232" name="Rectangle 4"/>
          <p:cNvSpPr>
            <a:spLocks noChangeArrowheads="1"/>
          </p:cNvSpPr>
          <p:nvPr/>
        </p:nvSpPr>
        <p:spPr bwMode="auto">
          <a:xfrm>
            <a:off x="890588" y="4718050"/>
            <a:ext cx="5851525" cy="4319588"/>
          </a:xfrm>
          <a:prstGeom prst="rect">
            <a:avLst/>
          </a:prstGeom>
          <a:noFill/>
          <a:ln w="9525">
            <a:noFill/>
            <a:miter lim="800000"/>
            <a:headEnd/>
            <a:tailEnd/>
          </a:ln>
        </p:spPr>
        <p:txBody>
          <a:bodyPr lIns="96620" tIns="48311" rIns="96620" bIns="48311"/>
          <a:lstStyle/>
          <a:p>
            <a:pPr algn="l">
              <a:lnSpc>
                <a:spcPct val="155000"/>
              </a:lnSpc>
              <a:spcBef>
                <a:spcPct val="30000"/>
              </a:spcBef>
            </a:pPr>
            <a:endParaRPr lang="en-US" sz="1200"/>
          </a:p>
          <a:p>
            <a:pPr algn="l">
              <a:lnSpc>
                <a:spcPct val="155000"/>
              </a:lnSpc>
              <a:spcBef>
                <a:spcPct val="30000"/>
              </a:spcBef>
            </a:pPr>
            <a:r>
              <a:rPr lang="en-US" sz="1200"/>
              <a:t>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a:t>
            </a:r>
          </a:p>
          <a:p>
            <a:pPr algn="l">
              <a:lnSpc>
                <a:spcPct val="155000"/>
              </a:lnSpc>
              <a:spcBef>
                <a:spcPct val="30000"/>
              </a:spcBef>
            </a:pPr>
            <a:endParaRPr lang="en-US" sz="1200"/>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2274" name="Rectangle 2"/>
          <p:cNvSpPr>
            <a:spLocks noGrp="1" noChangeArrowheads="1"/>
          </p:cNvSpPr>
          <p:nvPr>
            <p:ph type="hdr" sz="quarter"/>
          </p:nvPr>
        </p:nvSpPr>
        <p:spPr>
          <a:xfrm>
            <a:off x="0" y="0"/>
            <a:ext cx="3170238" cy="479425"/>
          </a:xfrm>
          <a:prstGeom prst="rect">
            <a:avLst/>
          </a:prstGeom>
          <a:noFill/>
        </p:spPr>
        <p:txBody>
          <a:bodyPr/>
          <a:lstStyle/>
          <a:p>
            <a:r>
              <a:rPr lang="en-US" dirty="0" smtClean="0"/>
              <a:t> </a:t>
            </a:r>
            <a:endParaRPr lang="en-US" dirty="0"/>
          </a:p>
        </p:txBody>
      </p:sp>
      <p:sp>
        <p:nvSpPr>
          <p:cNvPr id="182275" name="Rectangle 3"/>
          <p:cNvSpPr>
            <a:spLocks noGrp="1" noChangeArrowheads="1"/>
          </p:cNvSpPr>
          <p:nvPr>
            <p:ph type="dt" sz="quarter" idx="1"/>
          </p:nvPr>
        </p:nvSpPr>
        <p:spPr>
          <a:xfrm>
            <a:off x="4143375" y="0"/>
            <a:ext cx="3170238" cy="479425"/>
          </a:xfrm>
          <a:prstGeom prst="rect">
            <a:avLst/>
          </a:prstGeom>
          <a:noFill/>
        </p:spPr>
        <p:txBody>
          <a:bodyPr/>
          <a:lstStyle/>
          <a:p>
            <a:r>
              <a:rPr lang="en-US" dirty="0" smtClean="0"/>
              <a:t> </a:t>
            </a:r>
            <a:endParaRPr lang="en-US" dirty="0"/>
          </a:p>
        </p:txBody>
      </p:sp>
      <p:sp>
        <p:nvSpPr>
          <p:cNvPr id="182276" name="Rectangle 6"/>
          <p:cNvSpPr>
            <a:spLocks noGrp="1" noChangeArrowheads="1"/>
          </p:cNvSpPr>
          <p:nvPr>
            <p:ph type="ftr" sz="quarter" idx="4"/>
          </p:nvPr>
        </p:nvSpPr>
        <p:spPr>
          <a:xfrm>
            <a:off x="0" y="9120188"/>
            <a:ext cx="3170238" cy="479425"/>
          </a:xfrm>
          <a:prstGeom prst="rect">
            <a:avLst/>
          </a:prstGeom>
          <a:noFill/>
        </p:spPr>
        <p:txBody>
          <a:bodyPr/>
          <a:lstStyle/>
          <a:p>
            <a:r>
              <a:rPr lang="en-US" dirty="0" smtClean="0"/>
              <a:t>  </a:t>
            </a:r>
            <a:endParaRPr lang="en-US" dirty="0"/>
          </a:p>
        </p:txBody>
      </p:sp>
      <p:sp>
        <p:nvSpPr>
          <p:cNvPr id="182277" name="Rectangle 7"/>
          <p:cNvSpPr>
            <a:spLocks noGrp="1" noChangeArrowheads="1"/>
          </p:cNvSpPr>
          <p:nvPr>
            <p:ph type="sldNum" sz="quarter" idx="5"/>
          </p:nvPr>
        </p:nvSpPr>
        <p:spPr>
          <a:xfrm>
            <a:off x="4143375" y="9120188"/>
            <a:ext cx="3170238" cy="479425"/>
          </a:xfrm>
          <a:prstGeom prst="rect">
            <a:avLst/>
          </a:prstGeom>
          <a:noFill/>
        </p:spPr>
        <p:txBody>
          <a:bodyPr/>
          <a:lstStyle/>
          <a:p>
            <a:fld id="{5BEE67C3-6402-42FC-BD53-A3637601BF1A}" type="slidenum">
              <a:rPr lang="en-US"/>
              <a:pPr/>
              <a:t>52</a:t>
            </a:fld>
            <a:endParaRPr lang="en-US"/>
          </a:p>
        </p:txBody>
      </p:sp>
      <p:sp>
        <p:nvSpPr>
          <p:cNvPr id="182278" name="Rectangle 2"/>
          <p:cNvSpPr>
            <a:spLocks noGrp="1" noRot="1" noChangeAspect="1" noChangeArrowheads="1" noTextEdit="1"/>
          </p:cNvSpPr>
          <p:nvPr>
            <p:ph type="sldImg"/>
          </p:nvPr>
        </p:nvSpPr>
        <p:spPr>
          <a:xfrm>
            <a:off x="1258888" y="720725"/>
            <a:ext cx="4800600" cy="3600450"/>
          </a:xfrm>
          <a:prstGeom prst="rect">
            <a:avLst/>
          </a:prstGeom>
          <a:ln/>
        </p:spPr>
      </p:sp>
      <p:sp>
        <p:nvSpPr>
          <p:cNvPr id="182279" name="Rectangle 3"/>
          <p:cNvSpPr>
            <a:spLocks noGrp="1" noChangeArrowheads="1"/>
          </p:cNvSpPr>
          <p:nvPr>
            <p:ph type="body" idx="1"/>
          </p:nvPr>
        </p:nvSpPr>
        <p:spPr>
          <a:xfrm>
            <a:off x="731838" y="4560888"/>
            <a:ext cx="5851525" cy="4319587"/>
          </a:xfrm>
          <a:prstGeom prst="rect">
            <a:avLst/>
          </a:prstGeom>
          <a:noFill/>
          <a:ln/>
        </p:spPr>
        <p:txBody>
          <a:bodyPr/>
          <a:lstStyle/>
          <a:p>
            <a:pPr eaLnBrk="1" hangingPunct="1"/>
            <a:r>
              <a:rPr lang="en-US" smtClean="0">
                <a:latin typeface="Times New Roman" charset="0"/>
              </a:rPr>
              <a:t>Other important T.O.V.A. features include:</a:t>
            </a:r>
          </a:p>
          <a:p>
            <a:pPr marL="914400" lvl="2" indent="0" eaLnBrk="1" hangingPunct="1"/>
            <a:r>
              <a:rPr lang="en-US" altLang="en-US" smtClean="0">
                <a:latin typeface="Symbol" charset="2"/>
                <a:sym typeface="Symbol" charset="2"/>
              </a:rPr>
              <a:t>ｷ</a:t>
            </a:r>
            <a:r>
              <a:rPr lang="en-US" smtClean="0">
                <a:latin typeface="Symbol" charset="2"/>
                <a:sym typeface="Symbol" charset="2"/>
              </a:rPr>
              <a:t>	</a:t>
            </a:r>
            <a:r>
              <a:rPr lang="en-US" smtClean="0">
                <a:latin typeface="Times New Roman" charset="0"/>
              </a:rPr>
              <a:t>Monochromatic stimuli- no flashy colors to stimulate or distract the subject</a:t>
            </a:r>
          </a:p>
          <a:p>
            <a:pPr marL="1371600" lvl="3" indent="0" eaLnBrk="1" hangingPunct="1"/>
            <a:r>
              <a:rPr lang="en-US" smtClean="0">
                <a:latin typeface="Times New Roman" charset="0"/>
              </a:rPr>
              <a:t>We wanted the simplest task </a:t>
            </a:r>
          </a:p>
          <a:p>
            <a:pPr marL="1371600" lvl="3" indent="0" eaLnBrk="1" hangingPunct="1"/>
            <a:endParaRPr lang="en-US" smtClean="0">
              <a:latin typeface="Times New Roman" charset="0"/>
            </a:endParaRPr>
          </a:p>
          <a:p>
            <a:pPr marL="914400" lvl="2" indent="0" eaLnBrk="1" hangingPunct="1"/>
            <a:r>
              <a:rPr lang="en-US" altLang="en-US" smtClean="0">
                <a:latin typeface="Symbol" charset="2"/>
                <a:sym typeface="Symbol" charset="2"/>
              </a:rPr>
              <a:t>ｷ</a:t>
            </a:r>
            <a:r>
              <a:rPr lang="en-US" smtClean="0">
                <a:latin typeface="Symbol" charset="2"/>
                <a:sym typeface="Symbol" charset="2"/>
              </a:rPr>
              <a:t>	</a:t>
            </a:r>
            <a:r>
              <a:rPr lang="en-US" smtClean="0">
                <a:latin typeface="Times New Roman" charset="0"/>
              </a:rPr>
              <a:t>Nonsequential stimuli- you don’t have to remember that you just saw an A when an X appears.  Instead it’s a “go/no go” task- it is or it isn’t the target. We didn’t want working memory to be a contributing factor</a:t>
            </a:r>
          </a:p>
          <a:p>
            <a:pPr marL="1371600" lvl="3" indent="0" eaLnBrk="1" hangingPunct="1"/>
            <a:endParaRPr lang="en-US" smtClean="0">
              <a:latin typeface="Times New Roman" charset="0"/>
            </a:endParaRPr>
          </a:p>
          <a:p>
            <a:pPr marL="914400" lvl="2" indent="0" eaLnBrk="1" hangingPunct="1"/>
            <a:r>
              <a:rPr lang="en-US" altLang="en-US" smtClean="0">
                <a:latin typeface="Symbol" charset="2"/>
                <a:sym typeface="Symbol" charset="2"/>
              </a:rPr>
              <a:t>ｷ</a:t>
            </a:r>
            <a:r>
              <a:rPr lang="en-US" smtClean="0">
                <a:latin typeface="Symbol" charset="2"/>
                <a:sym typeface="Symbol" charset="2"/>
              </a:rPr>
              <a:t>	</a:t>
            </a:r>
            <a:r>
              <a:rPr lang="en-US" smtClean="0">
                <a:latin typeface="Times New Roman" charset="0"/>
              </a:rPr>
              <a:t>Non-language based- it can and is used in any number of countries from China to the US.  </a:t>
            </a:r>
          </a:p>
          <a:p>
            <a:pPr marL="914400" lvl="2" indent="0" eaLnBrk="1" hangingPunct="1"/>
            <a:endParaRPr lang="en-US" smtClean="0">
              <a:latin typeface="Times New Roman" charset="0"/>
            </a:endParaRPr>
          </a:p>
          <a:p>
            <a:pPr marL="914400" lvl="2" indent="0" eaLnBrk="1" hangingPunct="1"/>
            <a:r>
              <a:rPr lang="en-US" altLang="en-US" smtClean="0">
                <a:latin typeface="Symbol" charset="2"/>
                <a:sym typeface="Symbol" charset="2"/>
              </a:rPr>
              <a:t>ｷ</a:t>
            </a:r>
            <a:r>
              <a:rPr lang="en-US" smtClean="0">
                <a:latin typeface="Symbol" charset="2"/>
                <a:sym typeface="Symbol" charset="2"/>
              </a:rPr>
              <a:t>	</a:t>
            </a:r>
            <a:r>
              <a:rPr lang="en-US" smtClean="0">
                <a:latin typeface="Times New Roman" charset="0"/>
              </a:rPr>
              <a:t>Culture free: two geometric forms or two tones, that’s all.</a:t>
            </a:r>
          </a:p>
          <a:p>
            <a:pPr eaLnBrk="1" hangingPunct="1"/>
            <a:endParaRPr lang="en-US"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hdr" sz="quarter"/>
          </p:nvPr>
        </p:nvSpPr>
        <p:spPr>
          <a:xfrm>
            <a:off x="0" y="0"/>
            <a:ext cx="3170238" cy="479425"/>
          </a:xfrm>
          <a:prstGeom prst="rect">
            <a:avLst/>
          </a:prstGeom>
          <a:noFill/>
        </p:spPr>
        <p:txBody>
          <a:bodyPr/>
          <a:lstStyle/>
          <a:p>
            <a:r>
              <a:rPr lang="en-US" dirty="0" smtClean="0"/>
              <a:t> </a:t>
            </a:r>
            <a:endParaRPr lang="en-US" dirty="0"/>
          </a:p>
        </p:txBody>
      </p:sp>
      <p:sp>
        <p:nvSpPr>
          <p:cNvPr id="33795" name="Rectangle 3"/>
          <p:cNvSpPr>
            <a:spLocks noGrp="1" noChangeArrowheads="1"/>
          </p:cNvSpPr>
          <p:nvPr>
            <p:ph type="dt" sz="quarter" idx="1"/>
          </p:nvPr>
        </p:nvSpPr>
        <p:spPr>
          <a:xfrm>
            <a:off x="4143375" y="0"/>
            <a:ext cx="3170238" cy="479425"/>
          </a:xfrm>
          <a:prstGeom prst="rect">
            <a:avLst/>
          </a:prstGeom>
          <a:noFill/>
        </p:spPr>
        <p:txBody>
          <a:bodyPr/>
          <a:lstStyle/>
          <a:p>
            <a:r>
              <a:rPr lang="en-US" dirty="0" smtClean="0"/>
              <a:t> </a:t>
            </a:r>
            <a:endParaRPr lang="en-US" dirty="0"/>
          </a:p>
        </p:txBody>
      </p:sp>
      <p:sp>
        <p:nvSpPr>
          <p:cNvPr id="33796" name="Rectangle 6"/>
          <p:cNvSpPr>
            <a:spLocks noGrp="1" noChangeArrowheads="1"/>
          </p:cNvSpPr>
          <p:nvPr>
            <p:ph type="ftr" sz="quarter" idx="4"/>
          </p:nvPr>
        </p:nvSpPr>
        <p:spPr>
          <a:xfrm>
            <a:off x="0" y="9120188"/>
            <a:ext cx="3170238" cy="479425"/>
          </a:xfrm>
          <a:prstGeom prst="rect">
            <a:avLst/>
          </a:prstGeom>
          <a:noFill/>
        </p:spPr>
        <p:txBody>
          <a:bodyPr/>
          <a:lstStyle/>
          <a:p>
            <a:r>
              <a:rPr lang="en-US" dirty="0" smtClean="0"/>
              <a:t>  </a:t>
            </a:r>
            <a:endParaRPr lang="en-US" dirty="0"/>
          </a:p>
        </p:txBody>
      </p:sp>
      <p:sp>
        <p:nvSpPr>
          <p:cNvPr id="33797" name="Rectangle 7"/>
          <p:cNvSpPr>
            <a:spLocks noGrp="1" noChangeArrowheads="1"/>
          </p:cNvSpPr>
          <p:nvPr>
            <p:ph type="sldNum" sz="quarter" idx="5"/>
          </p:nvPr>
        </p:nvSpPr>
        <p:spPr>
          <a:xfrm>
            <a:off x="4143375" y="9120188"/>
            <a:ext cx="3170238" cy="479425"/>
          </a:xfrm>
          <a:prstGeom prst="rect">
            <a:avLst/>
          </a:prstGeom>
          <a:noFill/>
        </p:spPr>
        <p:txBody>
          <a:bodyPr/>
          <a:lstStyle/>
          <a:p>
            <a:fld id="{5918EE42-5AC1-466F-804C-49AEE6044C1E}" type="slidenum">
              <a:rPr lang="en-US"/>
              <a:pPr/>
              <a:t>5</a:t>
            </a:fld>
            <a:endParaRPr lang="en-US"/>
          </a:p>
        </p:txBody>
      </p:sp>
      <p:sp>
        <p:nvSpPr>
          <p:cNvPr id="33798" name="Rectangle 2"/>
          <p:cNvSpPr>
            <a:spLocks noGrp="1" noRot="1" noChangeAspect="1" noChangeArrowheads="1" noTextEdit="1"/>
          </p:cNvSpPr>
          <p:nvPr>
            <p:ph type="sldImg"/>
          </p:nvPr>
        </p:nvSpPr>
        <p:spPr>
          <a:xfrm>
            <a:off x="1258888" y="720725"/>
            <a:ext cx="4800600" cy="3600450"/>
          </a:xfrm>
          <a:prstGeom prst="rect">
            <a:avLst/>
          </a:prstGeom>
          <a:solidFill>
            <a:srgbClr val="FFFFFF"/>
          </a:solidFill>
          <a:ln/>
        </p:spPr>
      </p:sp>
      <p:sp>
        <p:nvSpPr>
          <p:cNvPr id="33799" name="Rectangle 3"/>
          <p:cNvSpPr>
            <a:spLocks noGrp="1" noChangeArrowheads="1"/>
          </p:cNvSpPr>
          <p:nvPr>
            <p:ph type="body" idx="1"/>
          </p:nvPr>
        </p:nvSpPr>
        <p:spPr>
          <a:xfrm>
            <a:off x="731838" y="4560888"/>
            <a:ext cx="5851525" cy="4319587"/>
          </a:xfrm>
          <a:prstGeom prst="rect">
            <a:avLst/>
          </a:prstGeom>
          <a:solidFill>
            <a:srgbClr val="FFFFFF"/>
          </a:solidFill>
          <a:ln>
            <a:solidFill>
              <a:srgbClr val="000000"/>
            </a:solidFill>
          </a:ln>
        </p:spPr>
        <p:txBody>
          <a:bodyPr lIns="91414" tIns="45706" rIns="91414" bIns="45706"/>
          <a:lstStyle/>
          <a:p>
            <a:pPr eaLnBrk="1" hangingPunct="1"/>
            <a:r>
              <a:rPr lang="en-US" dirty="0" smtClean="0">
                <a:latin typeface="Times New Roman" charset="0"/>
              </a:rPr>
              <a:t>This histogram shows the time (in milliseconds on the horizontal scale) that someone took to press the response </a:t>
            </a:r>
            <a:r>
              <a:rPr lang="en-US" dirty="0" err="1" smtClean="0">
                <a:latin typeface="Times New Roman" charset="0"/>
              </a:rPr>
              <a:t>microswitch</a:t>
            </a:r>
            <a:r>
              <a:rPr lang="en-US" dirty="0" smtClean="0">
                <a:latin typeface="Times New Roman" charset="0"/>
              </a:rPr>
              <a:t> when the target appeared on the computer monitor.  The average response time is 600 ms (or six tenths of a second) with a range from 270 to 1100 </a:t>
            </a:r>
            <a:r>
              <a:rPr lang="en-US" dirty="0" err="1" smtClean="0">
                <a:latin typeface="Times New Roman" charset="0"/>
              </a:rPr>
              <a:t>ms.</a:t>
            </a:r>
            <a:r>
              <a:rPr lang="en-US" dirty="0" smtClean="0">
                <a:latin typeface="Times New Roman" charset="0"/>
              </a:rPr>
              <a:t>  These results would be similar to what we’d expect from normal six year old boy- but not a girl.  (Males and females have different response times.)  I said “similar” because it’s not exactly what we’d expect- there are more faster and more slower than expectable responses.  The responses aren’t as evenly distributed as we would expect- but more about that later.</a:t>
            </a:r>
            <a:endParaRPr lang="en-US" dirty="0" smtClean="0"/>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22" name="Rectangle 2"/>
          <p:cNvSpPr>
            <a:spLocks noGrp="1" noChangeArrowheads="1"/>
          </p:cNvSpPr>
          <p:nvPr>
            <p:ph type="hdr" sz="quarter"/>
          </p:nvPr>
        </p:nvSpPr>
        <p:spPr>
          <a:xfrm>
            <a:off x="0" y="0"/>
            <a:ext cx="3170238" cy="479425"/>
          </a:xfrm>
          <a:prstGeom prst="rect">
            <a:avLst/>
          </a:prstGeom>
          <a:noFill/>
        </p:spPr>
        <p:txBody>
          <a:bodyPr/>
          <a:lstStyle/>
          <a:p>
            <a:r>
              <a:rPr lang="en-US" dirty="0" smtClean="0"/>
              <a:t> </a:t>
            </a:r>
            <a:endParaRPr lang="en-US" dirty="0"/>
          </a:p>
        </p:txBody>
      </p:sp>
      <p:sp>
        <p:nvSpPr>
          <p:cNvPr id="184323" name="Rectangle 3"/>
          <p:cNvSpPr>
            <a:spLocks noGrp="1" noChangeArrowheads="1"/>
          </p:cNvSpPr>
          <p:nvPr>
            <p:ph type="dt" sz="quarter" idx="1"/>
          </p:nvPr>
        </p:nvSpPr>
        <p:spPr>
          <a:xfrm>
            <a:off x="4143375" y="0"/>
            <a:ext cx="3170238" cy="479425"/>
          </a:xfrm>
          <a:prstGeom prst="rect">
            <a:avLst/>
          </a:prstGeom>
          <a:noFill/>
        </p:spPr>
        <p:txBody>
          <a:bodyPr/>
          <a:lstStyle/>
          <a:p>
            <a:r>
              <a:rPr lang="en-US" dirty="0" smtClean="0"/>
              <a:t> </a:t>
            </a:r>
            <a:endParaRPr lang="en-US" dirty="0"/>
          </a:p>
        </p:txBody>
      </p:sp>
      <p:sp>
        <p:nvSpPr>
          <p:cNvPr id="184324" name="Rectangle 6"/>
          <p:cNvSpPr>
            <a:spLocks noGrp="1" noChangeArrowheads="1"/>
          </p:cNvSpPr>
          <p:nvPr>
            <p:ph type="ftr" sz="quarter" idx="4"/>
          </p:nvPr>
        </p:nvSpPr>
        <p:spPr>
          <a:xfrm>
            <a:off x="0" y="9120188"/>
            <a:ext cx="3170238" cy="479425"/>
          </a:xfrm>
          <a:prstGeom prst="rect">
            <a:avLst/>
          </a:prstGeom>
          <a:noFill/>
        </p:spPr>
        <p:txBody>
          <a:bodyPr/>
          <a:lstStyle/>
          <a:p>
            <a:r>
              <a:rPr lang="en-US" dirty="0" smtClean="0"/>
              <a:t>  </a:t>
            </a:r>
            <a:endParaRPr lang="en-US" dirty="0"/>
          </a:p>
        </p:txBody>
      </p:sp>
      <p:sp>
        <p:nvSpPr>
          <p:cNvPr id="184325" name="Rectangle 7"/>
          <p:cNvSpPr>
            <a:spLocks noGrp="1" noChangeArrowheads="1"/>
          </p:cNvSpPr>
          <p:nvPr>
            <p:ph type="sldNum" sz="quarter" idx="5"/>
          </p:nvPr>
        </p:nvSpPr>
        <p:spPr>
          <a:xfrm>
            <a:off x="4143375" y="9120188"/>
            <a:ext cx="3170238" cy="479425"/>
          </a:xfrm>
          <a:prstGeom prst="rect">
            <a:avLst/>
          </a:prstGeom>
          <a:noFill/>
        </p:spPr>
        <p:txBody>
          <a:bodyPr/>
          <a:lstStyle/>
          <a:p>
            <a:fld id="{0C433DD8-AE18-4B57-B198-03387AB092F6}" type="slidenum">
              <a:rPr lang="en-US"/>
              <a:pPr/>
              <a:t>53</a:t>
            </a:fld>
            <a:endParaRPr lang="en-US"/>
          </a:p>
        </p:txBody>
      </p:sp>
      <p:sp>
        <p:nvSpPr>
          <p:cNvPr id="184326" name="Rectangle 2"/>
          <p:cNvSpPr>
            <a:spLocks noGrp="1" noRot="1" noChangeAspect="1" noChangeArrowheads="1" noTextEdit="1"/>
          </p:cNvSpPr>
          <p:nvPr>
            <p:ph type="sldImg"/>
          </p:nvPr>
        </p:nvSpPr>
        <p:spPr>
          <a:xfrm>
            <a:off x="1258888" y="720725"/>
            <a:ext cx="4800600" cy="3600450"/>
          </a:xfrm>
          <a:prstGeom prst="rect">
            <a:avLst/>
          </a:prstGeom>
          <a:ln/>
        </p:spPr>
      </p:sp>
      <p:sp>
        <p:nvSpPr>
          <p:cNvPr id="184327" name="Rectangle 3"/>
          <p:cNvSpPr>
            <a:spLocks noGrp="1" noChangeArrowheads="1"/>
          </p:cNvSpPr>
          <p:nvPr>
            <p:ph type="body" idx="1"/>
          </p:nvPr>
        </p:nvSpPr>
        <p:spPr>
          <a:xfrm>
            <a:off x="731838" y="4560888"/>
            <a:ext cx="5851525" cy="4319587"/>
          </a:xfrm>
          <a:prstGeom prst="rect">
            <a:avLst/>
          </a:prstGeom>
          <a:noFill/>
          <a:ln/>
        </p:spPr>
        <p:txBody>
          <a:bodyPr>
            <a:normAutofit fontScale="77500" lnSpcReduction="20000"/>
          </a:bodyPr>
          <a:lstStyle/>
          <a:p>
            <a:pPr marL="914400" lvl="2" indent="0" eaLnBrk="1" hangingPunct="1"/>
            <a:r>
              <a:rPr lang="en-US" altLang="en-US" smtClean="0">
                <a:latin typeface="Symbol" charset="2"/>
                <a:sym typeface="Symbol" charset="2"/>
              </a:rPr>
              <a:t>ｷ</a:t>
            </a:r>
            <a:r>
              <a:rPr lang="en-US" smtClean="0">
                <a:latin typeface="Symbol" charset="2"/>
                <a:sym typeface="Symbol" charset="2"/>
              </a:rPr>
              <a:t>	</a:t>
            </a:r>
            <a:r>
              <a:rPr lang="en-US" smtClean="0">
                <a:latin typeface="Times New Roman" charset="0"/>
              </a:rPr>
              <a:t>The inter-stimulus interval (the time between stimuli) is fixed- </a:t>
            </a:r>
          </a:p>
          <a:p>
            <a:pPr eaLnBrk="1" hangingPunct="1"/>
            <a:r>
              <a:rPr lang="en-US" smtClean="0">
                <a:latin typeface="Times New Roman" charset="0"/>
              </a:rPr>
              <a:t>	It’s always 2 seconds. In contrast, the ISI changes during the test in some CPTs, like the Conners’, 		and actually can provide toward task stimulation for the more easily bored subject or can overload 		others.</a:t>
            </a:r>
          </a:p>
          <a:p>
            <a:pPr eaLnBrk="1" hangingPunct="1"/>
            <a:r>
              <a:rPr lang="en-US" smtClean="0">
                <a:latin typeface="Times New Roman" charset="0"/>
              </a:rPr>
              <a:t> </a:t>
            </a:r>
          </a:p>
          <a:p>
            <a:pPr marL="914400" lvl="2" indent="0" eaLnBrk="1" hangingPunct="1"/>
            <a:r>
              <a:rPr lang="en-US" altLang="en-US" smtClean="0">
                <a:latin typeface="Symbol" charset="2"/>
                <a:sym typeface="Symbol" charset="2"/>
              </a:rPr>
              <a:t>ｷ</a:t>
            </a:r>
            <a:r>
              <a:rPr lang="en-US" smtClean="0">
                <a:latin typeface="Symbol" charset="2"/>
                <a:sym typeface="Symbol" charset="2"/>
              </a:rPr>
              <a:t>	</a:t>
            </a:r>
            <a:r>
              <a:rPr lang="en-US" smtClean="0">
                <a:latin typeface="Times New Roman" charset="0"/>
              </a:rPr>
              <a:t>The T.O.V.A. measures both visual and auditory information processing but separately to avoid stimulation; whereas, the IVA (which does use both visual and auditory modes) can confuse some and stimulate others</a:t>
            </a:r>
          </a:p>
          <a:p>
            <a:pPr marL="914400" lvl="2" indent="0" eaLnBrk="1" hangingPunct="1"/>
            <a:endParaRPr lang="en-US" smtClean="0">
              <a:latin typeface="Times New Roman" charset="0"/>
            </a:endParaRPr>
          </a:p>
          <a:p>
            <a:pPr marL="914400" lvl="2" indent="0" eaLnBrk="1" hangingPunct="1"/>
            <a:r>
              <a:rPr lang="en-US" altLang="en-US" smtClean="0">
                <a:latin typeface="Symbol" charset="2"/>
                <a:sym typeface="Symbol" charset="2"/>
              </a:rPr>
              <a:t>ｷ</a:t>
            </a:r>
            <a:r>
              <a:rPr lang="en-US" smtClean="0">
                <a:latin typeface="Symbol" charset="2"/>
                <a:sym typeface="Symbol" charset="2"/>
              </a:rPr>
              <a:t>	</a:t>
            </a:r>
            <a:r>
              <a:rPr lang="en-US" smtClean="0">
                <a:latin typeface="Times New Roman" charset="0"/>
              </a:rPr>
              <a:t>The T.O.V.A. has high test-retest reliability- it’s a simple task.  </a:t>
            </a:r>
          </a:p>
          <a:p>
            <a:pPr marL="1371600" lvl="3" indent="0" eaLnBrk="1" hangingPunct="1"/>
            <a:r>
              <a:rPr lang="en-US" smtClean="0">
                <a:latin typeface="Times New Roman" charset="0"/>
              </a:rPr>
              <a:t>You can retest someone 1 ½ hours later.  There may be a transitory increase in Commission Errors, but it’s not highly significant.</a:t>
            </a:r>
          </a:p>
          <a:p>
            <a:pPr marL="1371600" lvl="3" indent="0" eaLnBrk="1" hangingPunct="1"/>
            <a:endParaRPr lang="en-US" smtClean="0">
              <a:latin typeface="Times New Roman" charset="0"/>
            </a:endParaRPr>
          </a:p>
          <a:p>
            <a:pPr marL="914400" lvl="2" indent="0" eaLnBrk="1" hangingPunct="1"/>
            <a:r>
              <a:rPr lang="en-US" altLang="en-US" smtClean="0">
                <a:latin typeface="Symbol" charset="2"/>
                <a:sym typeface="Symbol" charset="2"/>
              </a:rPr>
              <a:t>ｷ</a:t>
            </a:r>
            <a:r>
              <a:rPr lang="en-US" smtClean="0">
                <a:latin typeface="Symbol" charset="2"/>
                <a:sym typeface="Symbol" charset="2"/>
              </a:rPr>
              <a:t>	</a:t>
            </a:r>
            <a:r>
              <a:rPr lang="en-US" smtClean="0">
                <a:latin typeface="Times New Roman" charset="0"/>
              </a:rPr>
              <a:t>The T.O.V.A.’s extensive age and gender norms are from 4-80+.  </a:t>
            </a:r>
          </a:p>
          <a:p>
            <a:pPr marL="1371600" lvl="3" indent="0" eaLnBrk="1" hangingPunct="1"/>
            <a:r>
              <a:rPr lang="en-US" smtClean="0">
                <a:latin typeface="Times New Roman" charset="0"/>
              </a:rPr>
              <a:t>Both age and gender are important variables to control for.  The other CPTs have very sketchy norms.</a:t>
            </a:r>
          </a:p>
          <a:p>
            <a:pPr marL="914400" lvl="2" indent="0" eaLnBrk="1" hangingPunct="1"/>
            <a:endParaRPr lang="en-US" smtClean="0">
              <a:latin typeface="Times New Roman" charset="0"/>
            </a:endParaRPr>
          </a:p>
          <a:p>
            <a:pPr marL="914400" lvl="2" indent="0" eaLnBrk="1" hangingPunct="1"/>
            <a:r>
              <a:rPr lang="en-US" altLang="en-US" smtClean="0">
                <a:latin typeface="Symbol" charset="2"/>
                <a:sym typeface="Symbol" charset="2"/>
              </a:rPr>
              <a:t>ｷ</a:t>
            </a:r>
            <a:r>
              <a:rPr lang="en-US" smtClean="0">
                <a:latin typeface="Symbol" charset="2"/>
                <a:sym typeface="Symbol" charset="2"/>
              </a:rPr>
              <a:t>	</a:t>
            </a:r>
            <a:r>
              <a:rPr lang="en-US" smtClean="0">
                <a:latin typeface="Times New Roman" charset="0"/>
              </a:rPr>
              <a:t>Finally, the T.O.V.A. can help detect when someone is faking bad.  </a:t>
            </a:r>
          </a:p>
          <a:p>
            <a:pPr marL="1371600" lvl="3" indent="0" eaLnBrk="1" hangingPunct="1"/>
            <a:r>
              <a:rPr lang="en-US" smtClean="0">
                <a:latin typeface="Times New Roman" charset="0"/>
              </a:rPr>
              <a:t>It may come as a surprise, but a percentage of people diagnosed as having and being treated for ADHD, are malingering.  As an example, some students will present at the college health service to be treated for ADHD.  It’s not hard to pretend to have ADHD, and to complete a behavior rating accordingly.  </a:t>
            </a:r>
          </a:p>
          <a:p>
            <a:pPr marL="1371600" lvl="3" indent="0" eaLnBrk="1" hangingPunct="1"/>
            <a:endParaRPr lang="en-US" smtClean="0">
              <a:latin typeface="Times New Roman" charset="0"/>
            </a:endParaRPr>
          </a:p>
          <a:p>
            <a:pPr marL="1371600" lvl="3" indent="0" eaLnBrk="1" hangingPunct="1"/>
            <a:r>
              <a:rPr lang="en-US" smtClean="0">
                <a:latin typeface="Times New Roman" charset="0"/>
              </a:rPr>
              <a:t>Some students try to appear to have ADHD when asked to take the T.O.V.A.- they miss a lot of targets, and often make a number of “false” hits of the nontarget.  Of course, they don’t know that at their age (and older), that’s not typical for someone with ADHD.  But more about that later.</a:t>
            </a:r>
            <a:endParaRPr lang="en-US" smtClean="0"/>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6370" name="Rectangle 2"/>
          <p:cNvSpPr>
            <a:spLocks noGrp="1" noChangeArrowheads="1"/>
          </p:cNvSpPr>
          <p:nvPr>
            <p:ph type="hdr" sz="quarter"/>
          </p:nvPr>
        </p:nvSpPr>
        <p:spPr>
          <a:xfrm>
            <a:off x="0" y="0"/>
            <a:ext cx="3170238" cy="479425"/>
          </a:xfrm>
          <a:prstGeom prst="rect">
            <a:avLst/>
          </a:prstGeom>
          <a:noFill/>
        </p:spPr>
        <p:txBody>
          <a:bodyPr/>
          <a:lstStyle/>
          <a:p>
            <a:r>
              <a:rPr lang="en-US" dirty="0" smtClean="0"/>
              <a:t> </a:t>
            </a:r>
            <a:endParaRPr lang="en-US" dirty="0"/>
          </a:p>
        </p:txBody>
      </p:sp>
      <p:sp>
        <p:nvSpPr>
          <p:cNvPr id="186371" name="Rectangle 3"/>
          <p:cNvSpPr>
            <a:spLocks noGrp="1" noChangeArrowheads="1"/>
          </p:cNvSpPr>
          <p:nvPr>
            <p:ph type="dt" sz="quarter" idx="1"/>
          </p:nvPr>
        </p:nvSpPr>
        <p:spPr>
          <a:xfrm>
            <a:off x="4143375" y="0"/>
            <a:ext cx="3170238" cy="479425"/>
          </a:xfrm>
          <a:prstGeom prst="rect">
            <a:avLst/>
          </a:prstGeom>
          <a:noFill/>
        </p:spPr>
        <p:txBody>
          <a:bodyPr/>
          <a:lstStyle/>
          <a:p>
            <a:r>
              <a:rPr lang="en-US" dirty="0" smtClean="0"/>
              <a:t> </a:t>
            </a:r>
            <a:endParaRPr lang="en-US" dirty="0"/>
          </a:p>
        </p:txBody>
      </p:sp>
      <p:sp>
        <p:nvSpPr>
          <p:cNvPr id="186372" name="Rectangle 6"/>
          <p:cNvSpPr>
            <a:spLocks noGrp="1" noChangeArrowheads="1"/>
          </p:cNvSpPr>
          <p:nvPr>
            <p:ph type="ftr" sz="quarter" idx="4"/>
          </p:nvPr>
        </p:nvSpPr>
        <p:spPr>
          <a:xfrm>
            <a:off x="0" y="9120188"/>
            <a:ext cx="3170238" cy="479425"/>
          </a:xfrm>
          <a:prstGeom prst="rect">
            <a:avLst/>
          </a:prstGeom>
          <a:noFill/>
        </p:spPr>
        <p:txBody>
          <a:bodyPr/>
          <a:lstStyle/>
          <a:p>
            <a:r>
              <a:rPr lang="en-US" dirty="0" smtClean="0"/>
              <a:t>  </a:t>
            </a:r>
            <a:endParaRPr lang="en-US" dirty="0"/>
          </a:p>
        </p:txBody>
      </p:sp>
      <p:sp>
        <p:nvSpPr>
          <p:cNvPr id="186373" name="Rectangle 7"/>
          <p:cNvSpPr>
            <a:spLocks noGrp="1" noChangeArrowheads="1"/>
          </p:cNvSpPr>
          <p:nvPr>
            <p:ph type="sldNum" sz="quarter" idx="5"/>
          </p:nvPr>
        </p:nvSpPr>
        <p:spPr>
          <a:xfrm>
            <a:off x="4143375" y="9120188"/>
            <a:ext cx="3170238" cy="479425"/>
          </a:xfrm>
          <a:prstGeom prst="rect">
            <a:avLst/>
          </a:prstGeom>
          <a:noFill/>
        </p:spPr>
        <p:txBody>
          <a:bodyPr/>
          <a:lstStyle/>
          <a:p>
            <a:fld id="{CE1DD12F-49EF-482D-969F-5CAB84216B08}" type="slidenum">
              <a:rPr lang="en-US"/>
              <a:pPr/>
              <a:t>54</a:t>
            </a:fld>
            <a:endParaRPr lang="en-US"/>
          </a:p>
        </p:txBody>
      </p:sp>
      <p:sp>
        <p:nvSpPr>
          <p:cNvPr id="186374" name="Rectangle 2"/>
          <p:cNvSpPr>
            <a:spLocks noGrp="1" noRot="1" noChangeAspect="1" noChangeArrowheads="1" noTextEdit="1"/>
          </p:cNvSpPr>
          <p:nvPr>
            <p:ph type="sldImg"/>
          </p:nvPr>
        </p:nvSpPr>
        <p:spPr>
          <a:xfrm>
            <a:off x="1258888" y="720725"/>
            <a:ext cx="4800600" cy="3600450"/>
          </a:xfrm>
          <a:prstGeom prst="rect">
            <a:avLst/>
          </a:prstGeom>
          <a:solidFill>
            <a:srgbClr val="FFFFFF"/>
          </a:solidFill>
          <a:ln/>
        </p:spPr>
      </p:sp>
      <p:sp>
        <p:nvSpPr>
          <p:cNvPr id="186375" name="Rectangle 3"/>
          <p:cNvSpPr>
            <a:spLocks noGrp="1" noChangeArrowheads="1"/>
          </p:cNvSpPr>
          <p:nvPr>
            <p:ph type="body" idx="1"/>
          </p:nvPr>
        </p:nvSpPr>
        <p:spPr>
          <a:xfrm>
            <a:off x="731838" y="4560888"/>
            <a:ext cx="5851525" cy="4319587"/>
          </a:xfrm>
          <a:prstGeom prst="rect">
            <a:avLst/>
          </a:prstGeom>
          <a:solidFill>
            <a:srgbClr val="FFFFFF"/>
          </a:solidFill>
          <a:ln>
            <a:solidFill>
              <a:srgbClr val="000000"/>
            </a:solidFill>
          </a:ln>
        </p:spPr>
        <p:txBody>
          <a:bodyPr lIns="91414" tIns="45706" rIns="91414" bIns="45706"/>
          <a:lstStyle/>
          <a:p>
            <a:pPr eaLnBrk="1" hangingPunct="1"/>
            <a:r>
              <a:rPr lang="en-US" smtClean="0">
                <a:latin typeface="Times New Roman" charset="0"/>
              </a:rPr>
              <a:t>The T.O.V.A. variables include:</a:t>
            </a:r>
          </a:p>
          <a:p>
            <a:pPr marL="914400" lvl="2" indent="0" eaLnBrk="1" hangingPunct="1"/>
            <a:r>
              <a:rPr lang="en-US" smtClean="0">
                <a:latin typeface="Times New Roman" charset="0"/>
              </a:rPr>
              <a:t>Response Time Variability- response time consistency, the most important measure of the T.O.V.A.  With age, a person’s performance on the T.O.V.A. gets faster and very consistent- the range of response times becomes pretty small.  With ADHD, however, the variability is usually significantly higher (that is, wider/ more faster and more slower) than normal.</a:t>
            </a:r>
          </a:p>
          <a:p>
            <a:pPr marL="914400" lvl="2" indent="0" eaLnBrk="1" hangingPunct="1"/>
            <a:endParaRPr lang="en-US" smtClean="0">
              <a:latin typeface="Times New Roman" charset="0"/>
            </a:endParaRPr>
          </a:p>
          <a:p>
            <a:pPr marL="914400" lvl="2" indent="0" eaLnBrk="1" hangingPunct="1"/>
            <a:r>
              <a:rPr lang="en-US" smtClean="0">
                <a:latin typeface="Times New Roman" charset="0"/>
              </a:rPr>
              <a:t>Correct Response Time- how long does it take to respond to a target.  Response Time gets faster with age until the mid- to late teen years, levels off and stays pretty much the same until the late 60s when it starts to slow a bit.  Interestingly, there’s some new T.O.V.A. research that shows the Response Time and the Response Time Variability to begin to worsen in the 40s in cases that will later be diagnosed as dementia.</a:t>
            </a:r>
          </a:p>
          <a:p>
            <a:pPr eaLnBrk="1" hangingPunct="1"/>
            <a:endParaRPr lang="en-US" smtClean="0">
              <a:latin typeface="Times New Roman" charset="0"/>
            </a:endParaRPr>
          </a:p>
          <a:p>
            <a:pPr eaLnBrk="1" hangingPunct="1"/>
            <a:r>
              <a:rPr lang="en-US" smtClean="0">
                <a:latin typeface="Times New Roman" charset="0"/>
              </a:rPr>
              <a:t>	d’ or Response Sensitivity, a measure from Signal Detection Theory, that indicates the rate of</a:t>
            </a:r>
          </a:p>
          <a:p>
            <a:pPr eaLnBrk="1" hangingPunct="1"/>
            <a:r>
              <a:rPr lang="en-US" smtClean="0">
                <a:latin typeface="Times New Roman" charset="0"/>
              </a:rPr>
              <a:t>	deterioration of performance over time as measured by error rates.  The performance of persons with 		ADHD tends to get worse faster than normals.</a:t>
            </a:r>
          </a:p>
        </p:txBody>
      </p:sp>
      <p:sp>
        <p:nvSpPr>
          <p:cNvPr id="186376" name="Rectangle 4"/>
          <p:cNvSpPr>
            <a:spLocks noChangeArrowheads="1"/>
          </p:cNvSpPr>
          <p:nvPr/>
        </p:nvSpPr>
        <p:spPr bwMode="auto">
          <a:xfrm>
            <a:off x="890588" y="4718050"/>
            <a:ext cx="5851525" cy="4319588"/>
          </a:xfrm>
          <a:prstGeom prst="rect">
            <a:avLst/>
          </a:prstGeom>
          <a:noFill/>
          <a:ln w="9525">
            <a:noFill/>
            <a:miter lim="800000"/>
            <a:headEnd/>
            <a:tailEnd/>
          </a:ln>
        </p:spPr>
        <p:txBody>
          <a:bodyPr lIns="96620" tIns="48311" rIns="96620" bIns="48311"/>
          <a:lstStyle/>
          <a:p>
            <a:pPr algn="l">
              <a:lnSpc>
                <a:spcPct val="155000"/>
              </a:lnSpc>
              <a:spcBef>
                <a:spcPct val="30000"/>
              </a:spcBef>
            </a:pPr>
            <a:endParaRPr lang="en-US" sz="1200"/>
          </a:p>
          <a:p>
            <a:pPr algn="l">
              <a:lnSpc>
                <a:spcPct val="155000"/>
              </a:lnSpc>
              <a:spcBef>
                <a:spcPct val="30000"/>
              </a:spcBef>
            </a:pPr>
            <a:r>
              <a:rPr lang="en-US" sz="1200"/>
              <a:t>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a:t>
            </a:r>
          </a:p>
          <a:p>
            <a:pPr algn="l">
              <a:lnSpc>
                <a:spcPct val="155000"/>
              </a:lnSpc>
              <a:spcBef>
                <a:spcPct val="30000"/>
              </a:spcBef>
            </a:pPr>
            <a:endParaRPr lang="en-US" sz="1200"/>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8418" name="Rectangle 2"/>
          <p:cNvSpPr>
            <a:spLocks noGrp="1" noChangeArrowheads="1"/>
          </p:cNvSpPr>
          <p:nvPr>
            <p:ph type="hdr" sz="quarter"/>
          </p:nvPr>
        </p:nvSpPr>
        <p:spPr>
          <a:xfrm>
            <a:off x="0" y="0"/>
            <a:ext cx="3170238" cy="479425"/>
          </a:xfrm>
          <a:prstGeom prst="rect">
            <a:avLst/>
          </a:prstGeom>
          <a:noFill/>
        </p:spPr>
        <p:txBody>
          <a:bodyPr/>
          <a:lstStyle/>
          <a:p>
            <a:r>
              <a:rPr lang="en-US" dirty="0" smtClean="0"/>
              <a:t> </a:t>
            </a:r>
            <a:endParaRPr lang="en-US" dirty="0"/>
          </a:p>
        </p:txBody>
      </p:sp>
      <p:sp>
        <p:nvSpPr>
          <p:cNvPr id="188419" name="Rectangle 3"/>
          <p:cNvSpPr>
            <a:spLocks noGrp="1" noChangeArrowheads="1"/>
          </p:cNvSpPr>
          <p:nvPr>
            <p:ph type="dt" sz="quarter" idx="1"/>
          </p:nvPr>
        </p:nvSpPr>
        <p:spPr>
          <a:xfrm>
            <a:off x="4143375" y="0"/>
            <a:ext cx="3170238" cy="479425"/>
          </a:xfrm>
          <a:prstGeom prst="rect">
            <a:avLst/>
          </a:prstGeom>
          <a:noFill/>
        </p:spPr>
        <p:txBody>
          <a:bodyPr/>
          <a:lstStyle/>
          <a:p>
            <a:r>
              <a:rPr lang="en-US" dirty="0" smtClean="0"/>
              <a:t> </a:t>
            </a:r>
            <a:endParaRPr lang="en-US" dirty="0"/>
          </a:p>
        </p:txBody>
      </p:sp>
      <p:sp>
        <p:nvSpPr>
          <p:cNvPr id="188420" name="Rectangle 6"/>
          <p:cNvSpPr>
            <a:spLocks noGrp="1" noChangeArrowheads="1"/>
          </p:cNvSpPr>
          <p:nvPr>
            <p:ph type="ftr" sz="quarter" idx="4"/>
          </p:nvPr>
        </p:nvSpPr>
        <p:spPr>
          <a:xfrm>
            <a:off x="0" y="9120188"/>
            <a:ext cx="3170238" cy="479425"/>
          </a:xfrm>
          <a:prstGeom prst="rect">
            <a:avLst/>
          </a:prstGeom>
          <a:noFill/>
        </p:spPr>
        <p:txBody>
          <a:bodyPr/>
          <a:lstStyle/>
          <a:p>
            <a:r>
              <a:rPr lang="en-US" dirty="0" smtClean="0"/>
              <a:t>  </a:t>
            </a:r>
            <a:endParaRPr lang="en-US" dirty="0"/>
          </a:p>
        </p:txBody>
      </p:sp>
      <p:sp>
        <p:nvSpPr>
          <p:cNvPr id="188421" name="Rectangle 7"/>
          <p:cNvSpPr>
            <a:spLocks noGrp="1" noChangeArrowheads="1"/>
          </p:cNvSpPr>
          <p:nvPr>
            <p:ph type="sldNum" sz="quarter" idx="5"/>
          </p:nvPr>
        </p:nvSpPr>
        <p:spPr>
          <a:xfrm>
            <a:off x="4143375" y="9120188"/>
            <a:ext cx="3170238" cy="479425"/>
          </a:xfrm>
          <a:prstGeom prst="rect">
            <a:avLst/>
          </a:prstGeom>
          <a:noFill/>
        </p:spPr>
        <p:txBody>
          <a:bodyPr/>
          <a:lstStyle/>
          <a:p>
            <a:fld id="{6DB6AB5A-8865-4B3E-ABE7-0B23B6FE7C3C}" type="slidenum">
              <a:rPr lang="en-US"/>
              <a:pPr/>
              <a:t>55</a:t>
            </a:fld>
            <a:endParaRPr lang="en-US"/>
          </a:p>
        </p:txBody>
      </p:sp>
      <p:sp>
        <p:nvSpPr>
          <p:cNvPr id="188422" name="Rectangle 2"/>
          <p:cNvSpPr>
            <a:spLocks noGrp="1" noRot="1" noChangeAspect="1" noChangeArrowheads="1" noTextEdit="1"/>
          </p:cNvSpPr>
          <p:nvPr>
            <p:ph type="sldImg"/>
          </p:nvPr>
        </p:nvSpPr>
        <p:spPr>
          <a:xfrm>
            <a:off x="1258888" y="720725"/>
            <a:ext cx="4800600" cy="3600450"/>
          </a:xfrm>
          <a:prstGeom prst="rect">
            <a:avLst/>
          </a:prstGeom>
          <a:ln/>
        </p:spPr>
      </p:sp>
      <p:sp>
        <p:nvSpPr>
          <p:cNvPr id="188423" name="Rectangle 3"/>
          <p:cNvSpPr>
            <a:spLocks noGrp="1" noChangeArrowheads="1"/>
          </p:cNvSpPr>
          <p:nvPr>
            <p:ph type="body" idx="1"/>
          </p:nvPr>
        </p:nvSpPr>
        <p:spPr>
          <a:xfrm>
            <a:off x="731838" y="4560888"/>
            <a:ext cx="5851525" cy="4319587"/>
          </a:xfrm>
          <a:prstGeom prst="rect">
            <a:avLst/>
          </a:prstGeom>
          <a:noFill/>
          <a:ln/>
        </p:spPr>
        <p:txBody>
          <a:bodyPr/>
          <a:lstStyle/>
          <a:p>
            <a:pPr marL="914400" lvl="2" indent="0" eaLnBrk="1" hangingPunct="1"/>
            <a:r>
              <a:rPr lang="en-US" smtClean="0">
                <a:latin typeface="Times New Roman" charset="0"/>
              </a:rPr>
              <a:t>Errors of Commission occur when someone presses the response button when it’s not a target.  It’s a measure of impulsivity.  Some children have such high numbers of Commission Errors that the rest of the T.O.V.A. variables can be significantly altered; hence, the T.O.V.A. Interpretation Report will caution you to interpret quarters of the test with excessive errors carefully.  Like the other variables, errors decrease with age normally.</a:t>
            </a:r>
          </a:p>
          <a:p>
            <a:pPr eaLnBrk="1" hangingPunct="1"/>
            <a:endParaRPr lang="en-US" smtClean="0">
              <a:latin typeface="Times New Roman" charset="0"/>
            </a:endParaRPr>
          </a:p>
          <a:p>
            <a:pPr marL="914400" lvl="2" indent="0" eaLnBrk="1" hangingPunct="1"/>
            <a:r>
              <a:rPr lang="en-US" smtClean="0">
                <a:latin typeface="Times New Roman" charset="0"/>
              </a:rPr>
              <a:t>Errors of Omission occur when someone doesn’t respond to a target- it’s a measure of inattention.  These too usually disappear with age unless the person has an attention disorder.  As you’ll later, when there are a lot of Omission Errors, we need to consider the possibility of a seizure disorder.  Sometimes there is a characteristic finding that would lead us to consider that possibility- when the Omission Errors occur in bunches, rather than scattered.  We’ll see some examples later.</a:t>
            </a:r>
            <a:endParaRPr lang="en-US" smtClean="0"/>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0466" name="Rectangle 2"/>
          <p:cNvSpPr>
            <a:spLocks noGrp="1" noChangeArrowheads="1"/>
          </p:cNvSpPr>
          <p:nvPr>
            <p:ph type="hdr" sz="quarter"/>
          </p:nvPr>
        </p:nvSpPr>
        <p:spPr>
          <a:xfrm>
            <a:off x="0" y="0"/>
            <a:ext cx="3170238" cy="479425"/>
          </a:xfrm>
          <a:prstGeom prst="rect">
            <a:avLst/>
          </a:prstGeom>
          <a:noFill/>
        </p:spPr>
        <p:txBody>
          <a:bodyPr/>
          <a:lstStyle/>
          <a:p>
            <a:r>
              <a:rPr lang="en-US" dirty="0" smtClean="0"/>
              <a:t> </a:t>
            </a:r>
            <a:endParaRPr lang="en-US" dirty="0"/>
          </a:p>
        </p:txBody>
      </p:sp>
      <p:sp>
        <p:nvSpPr>
          <p:cNvPr id="190467" name="Rectangle 3"/>
          <p:cNvSpPr>
            <a:spLocks noGrp="1" noChangeArrowheads="1"/>
          </p:cNvSpPr>
          <p:nvPr>
            <p:ph type="dt" sz="quarter" idx="1"/>
          </p:nvPr>
        </p:nvSpPr>
        <p:spPr>
          <a:xfrm>
            <a:off x="4143375" y="0"/>
            <a:ext cx="3170238" cy="479425"/>
          </a:xfrm>
          <a:prstGeom prst="rect">
            <a:avLst/>
          </a:prstGeom>
          <a:noFill/>
        </p:spPr>
        <p:txBody>
          <a:bodyPr/>
          <a:lstStyle/>
          <a:p>
            <a:r>
              <a:rPr lang="en-US" dirty="0" smtClean="0"/>
              <a:t> </a:t>
            </a:r>
            <a:endParaRPr lang="en-US" dirty="0"/>
          </a:p>
        </p:txBody>
      </p:sp>
      <p:sp>
        <p:nvSpPr>
          <p:cNvPr id="190468" name="Rectangle 6"/>
          <p:cNvSpPr>
            <a:spLocks noGrp="1" noChangeArrowheads="1"/>
          </p:cNvSpPr>
          <p:nvPr>
            <p:ph type="ftr" sz="quarter" idx="4"/>
          </p:nvPr>
        </p:nvSpPr>
        <p:spPr>
          <a:xfrm>
            <a:off x="0" y="9120188"/>
            <a:ext cx="3170238" cy="479425"/>
          </a:xfrm>
          <a:prstGeom prst="rect">
            <a:avLst/>
          </a:prstGeom>
          <a:noFill/>
        </p:spPr>
        <p:txBody>
          <a:bodyPr/>
          <a:lstStyle/>
          <a:p>
            <a:r>
              <a:rPr lang="en-US" dirty="0" smtClean="0"/>
              <a:t>  </a:t>
            </a:r>
            <a:endParaRPr lang="en-US" dirty="0"/>
          </a:p>
        </p:txBody>
      </p:sp>
      <p:sp>
        <p:nvSpPr>
          <p:cNvPr id="190469" name="Rectangle 7"/>
          <p:cNvSpPr>
            <a:spLocks noGrp="1" noChangeArrowheads="1"/>
          </p:cNvSpPr>
          <p:nvPr>
            <p:ph type="sldNum" sz="quarter" idx="5"/>
          </p:nvPr>
        </p:nvSpPr>
        <p:spPr>
          <a:xfrm>
            <a:off x="4143375" y="9120188"/>
            <a:ext cx="3170238" cy="479425"/>
          </a:xfrm>
          <a:prstGeom prst="rect">
            <a:avLst/>
          </a:prstGeom>
          <a:noFill/>
        </p:spPr>
        <p:txBody>
          <a:bodyPr/>
          <a:lstStyle/>
          <a:p>
            <a:fld id="{8CA172AB-0452-4E1A-B7A0-506D775832FA}" type="slidenum">
              <a:rPr lang="en-US"/>
              <a:pPr/>
              <a:t>56</a:t>
            </a:fld>
            <a:endParaRPr lang="en-US"/>
          </a:p>
        </p:txBody>
      </p:sp>
      <p:sp>
        <p:nvSpPr>
          <p:cNvPr id="190470" name="Rectangle 2"/>
          <p:cNvSpPr>
            <a:spLocks noGrp="1" noRot="1" noChangeAspect="1" noChangeArrowheads="1" noTextEdit="1"/>
          </p:cNvSpPr>
          <p:nvPr>
            <p:ph type="sldImg"/>
          </p:nvPr>
        </p:nvSpPr>
        <p:spPr>
          <a:xfrm>
            <a:off x="1258888" y="720725"/>
            <a:ext cx="4800600" cy="3600450"/>
          </a:xfrm>
          <a:prstGeom prst="rect">
            <a:avLst/>
          </a:prstGeom>
          <a:solidFill>
            <a:srgbClr val="FFFFFF"/>
          </a:solidFill>
          <a:ln/>
        </p:spPr>
      </p:sp>
      <p:sp>
        <p:nvSpPr>
          <p:cNvPr id="190471" name="Rectangle 3"/>
          <p:cNvSpPr>
            <a:spLocks noGrp="1" noChangeArrowheads="1"/>
          </p:cNvSpPr>
          <p:nvPr>
            <p:ph type="body" idx="1"/>
          </p:nvPr>
        </p:nvSpPr>
        <p:spPr>
          <a:xfrm>
            <a:off x="731838" y="4560888"/>
            <a:ext cx="5851525" cy="4319587"/>
          </a:xfrm>
          <a:prstGeom prst="rect">
            <a:avLst/>
          </a:prstGeom>
          <a:solidFill>
            <a:srgbClr val="FFFFFF"/>
          </a:solidFill>
          <a:ln>
            <a:solidFill>
              <a:srgbClr val="000000"/>
            </a:solidFill>
          </a:ln>
        </p:spPr>
        <p:txBody>
          <a:bodyPr lIns="91414" tIns="45706" rIns="91414" bIns="45706"/>
          <a:lstStyle/>
          <a:p>
            <a:pPr marL="914400" lvl="2" indent="0" eaLnBrk="1" hangingPunct="1"/>
            <a:r>
              <a:rPr lang="en-US" smtClean="0">
                <a:latin typeface="Times New Roman" charset="0"/>
              </a:rPr>
              <a:t>Anticipatory Responses occur when someone responds in </a:t>
            </a:r>
            <a:r>
              <a:rPr lang="en-US" u="sng" smtClean="0">
                <a:latin typeface="Times New Roman" charset="0"/>
              </a:rPr>
              <a:t>less</a:t>
            </a:r>
            <a:r>
              <a:rPr lang="en-US" smtClean="0">
                <a:latin typeface="Times New Roman" charset="0"/>
              </a:rPr>
              <a:t> than 150 ms after the stimulus.  It’s a measure of guessing; however, you have to be careful in interpreting them because some people, especially computer game devotees, musicians (like drummers), and some athletes are much faster than most people.  Whenever the number of Anticipatories equals or exceeds 10% in a quarter, the T.O.V.A. Report will caution you to examine the ratio of nontarget hits to target hits to determine whether the person was really very fast or the quarter is invalid.</a:t>
            </a:r>
          </a:p>
          <a:p>
            <a:pPr marL="914400" lvl="2" indent="0" eaLnBrk="1" hangingPunct="1"/>
            <a:endParaRPr lang="en-US" smtClean="0">
              <a:latin typeface="Times New Roman" charset="0"/>
            </a:endParaRPr>
          </a:p>
          <a:p>
            <a:pPr marL="914400" lvl="2" indent="0" eaLnBrk="1" hangingPunct="1"/>
            <a:r>
              <a:rPr lang="en-US" smtClean="0">
                <a:latin typeface="Times New Roman" charset="0"/>
              </a:rPr>
              <a:t>Post-Commission Response Time is the time a person took to correctly respond to a target following a commission error.  Did they notice the error and try to compensate by slowing down?  People with and without ADHD do usually slow down although very impulsive people don’t, especially kids with a conduct disorder.</a:t>
            </a:r>
          </a:p>
          <a:p>
            <a:pPr eaLnBrk="1" hangingPunct="1"/>
            <a:endParaRPr lang="en-US" smtClean="0">
              <a:latin typeface="Times New Roman" charset="0"/>
            </a:endParaRPr>
          </a:p>
          <a:p>
            <a:pPr marL="914400" lvl="2" indent="0" eaLnBrk="1" hangingPunct="1"/>
            <a:r>
              <a:rPr lang="en-US" smtClean="0">
                <a:latin typeface="Times New Roman" charset="0"/>
              </a:rPr>
              <a:t>Multiple Responses occur when someone presses the response button more than once a stimulus.  Excessive multiples may reflect neurological problems other than ADHD.</a:t>
            </a:r>
            <a:endParaRPr lang="en-US" smtClean="0"/>
          </a:p>
        </p:txBody>
      </p:sp>
      <p:sp>
        <p:nvSpPr>
          <p:cNvPr id="190472" name="Rectangle 4"/>
          <p:cNvSpPr>
            <a:spLocks noChangeArrowheads="1"/>
          </p:cNvSpPr>
          <p:nvPr/>
        </p:nvSpPr>
        <p:spPr bwMode="auto">
          <a:xfrm>
            <a:off x="890588" y="4718050"/>
            <a:ext cx="5851525" cy="4319588"/>
          </a:xfrm>
          <a:prstGeom prst="rect">
            <a:avLst/>
          </a:prstGeom>
          <a:noFill/>
          <a:ln w="9525">
            <a:noFill/>
            <a:miter lim="800000"/>
            <a:headEnd/>
            <a:tailEnd/>
          </a:ln>
        </p:spPr>
        <p:txBody>
          <a:bodyPr lIns="96620" tIns="48311" rIns="96620" bIns="48311"/>
          <a:lstStyle/>
          <a:p>
            <a:pPr algn="l">
              <a:lnSpc>
                <a:spcPct val="155000"/>
              </a:lnSpc>
              <a:spcBef>
                <a:spcPct val="30000"/>
              </a:spcBef>
            </a:pPr>
            <a:endParaRPr lang="en-US" sz="1200"/>
          </a:p>
          <a:p>
            <a:pPr algn="l">
              <a:lnSpc>
                <a:spcPct val="155000"/>
              </a:lnSpc>
              <a:spcBef>
                <a:spcPct val="30000"/>
              </a:spcBef>
            </a:pPr>
            <a:r>
              <a:rPr lang="en-US" sz="1200"/>
              <a:t>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a:t>
            </a:r>
          </a:p>
          <a:p>
            <a:pPr algn="l">
              <a:lnSpc>
                <a:spcPct val="155000"/>
              </a:lnSpc>
              <a:spcBef>
                <a:spcPct val="30000"/>
              </a:spcBef>
            </a:pPr>
            <a:endParaRPr lang="en-US" sz="1200"/>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2514" name="Rectangle 2"/>
          <p:cNvSpPr>
            <a:spLocks noGrp="1" noChangeArrowheads="1"/>
          </p:cNvSpPr>
          <p:nvPr>
            <p:ph type="hdr" sz="quarter"/>
          </p:nvPr>
        </p:nvSpPr>
        <p:spPr>
          <a:xfrm>
            <a:off x="0" y="0"/>
            <a:ext cx="3170238" cy="479425"/>
          </a:xfrm>
          <a:prstGeom prst="rect">
            <a:avLst/>
          </a:prstGeom>
          <a:noFill/>
        </p:spPr>
        <p:txBody>
          <a:bodyPr/>
          <a:lstStyle/>
          <a:p>
            <a:r>
              <a:rPr lang="en-US" dirty="0" smtClean="0"/>
              <a:t> </a:t>
            </a:r>
            <a:endParaRPr lang="en-US" dirty="0"/>
          </a:p>
        </p:txBody>
      </p:sp>
      <p:sp>
        <p:nvSpPr>
          <p:cNvPr id="192515" name="Rectangle 3"/>
          <p:cNvSpPr>
            <a:spLocks noGrp="1" noChangeArrowheads="1"/>
          </p:cNvSpPr>
          <p:nvPr>
            <p:ph type="dt" sz="quarter" idx="1"/>
          </p:nvPr>
        </p:nvSpPr>
        <p:spPr>
          <a:xfrm>
            <a:off x="4143375" y="0"/>
            <a:ext cx="3170238" cy="479425"/>
          </a:xfrm>
          <a:prstGeom prst="rect">
            <a:avLst/>
          </a:prstGeom>
          <a:noFill/>
        </p:spPr>
        <p:txBody>
          <a:bodyPr/>
          <a:lstStyle/>
          <a:p>
            <a:r>
              <a:rPr lang="en-US" dirty="0" smtClean="0"/>
              <a:t> </a:t>
            </a:r>
            <a:endParaRPr lang="en-US" dirty="0"/>
          </a:p>
        </p:txBody>
      </p:sp>
      <p:sp>
        <p:nvSpPr>
          <p:cNvPr id="192516" name="Rectangle 6"/>
          <p:cNvSpPr>
            <a:spLocks noGrp="1" noChangeArrowheads="1"/>
          </p:cNvSpPr>
          <p:nvPr>
            <p:ph type="ftr" sz="quarter" idx="4"/>
          </p:nvPr>
        </p:nvSpPr>
        <p:spPr>
          <a:xfrm>
            <a:off x="0" y="9120188"/>
            <a:ext cx="3170238" cy="479425"/>
          </a:xfrm>
          <a:prstGeom prst="rect">
            <a:avLst/>
          </a:prstGeom>
          <a:noFill/>
        </p:spPr>
        <p:txBody>
          <a:bodyPr/>
          <a:lstStyle/>
          <a:p>
            <a:r>
              <a:rPr lang="en-US" dirty="0" smtClean="0"/>
              <a:t>  </a:t>
            </a:r>
            <a:endParaRPr lang="en-US" dirty="0"/>
          </a:p>
        </p:txBody>
      </p:sp>
      <p:sp>
        <p:nvSpPr>
          <p:cNvPr id="192517" name="Rectangle 7"/>
          <p:cNvSpPr>
            <a:spLocks noGrp="1" noChangeArrowheads="1"/>
          </p:cNvSpPr>
          <p:nvPr>
            <p:ph type="sldNum" sz="quarter" idx="5"/>
          </p:nvPr>
        </p:nvSpPr>
        <p:spPr>
          <a:xfrm>
            <a:off x="4143375" y="9120188"/>
            <a:ext cx="3170238" cy="479425"/>
          </a:xfrm>
          <a:prstGeom prst="rect">
            <a:avLst/>
          </a:prstGeom>
          <a:noFill/>
        </p:spPr>
        <p:txBody>
          <a:bodyPr/>
          <a:lstStyle/>
          <a:p>
            <a:fld id="{4928604A-5D45-4925-A7C2-2385555A6678}" type="slidenum">
              <a:rPr lang="en-US"/>
              <a:pPr/>
              <a:t>57</a:t>
            </a:fld>
            <a:endParaRPr lang="en-US"/>
          </a:p>
        </p:txBody>
      </p:sp>
      <p:sp>
        <p:nvSpPr>
          <p:cNvPr id="192518" name="Rectangle 2"/>
          <p:cNvSpPr>
            <a:spLocks noGrp="1" noRot="1" noChangeAspect="1" noChangeArrowheads="1" noTextEdit="1"/>
          </p:cNvSpPr>
          <p:nvPr>
            <p:ph type="sldImg"/>
          </p:nvPr>
        </p:nvSpPr>
        <p:spPr>
          <a:xfrm>
            <a:off x="1258888" y="720725"/>
            <a:ext cx="4800600" cy="3600450"/>
          </a:xfrm>
          <a:prstGeom prst="rect">
            <a:avLst/>
          </a:prstGeom>
          <a:ln/>
        </p:spPr>
      </p:sp>
      <p:sp>
        <p:nvSpPr>
          <p:cNvPr id="192519" name="Rectangle 3"/>
          <p:cNvSpPr>
            <a:spLocks noGrp="1" noChangeArrowheads="1"/>
          </p:cNvSpPr>
          <p:nvPr>
            <p:ph type="body" idx="1"/>
          </p:nvPr>
        </p:nvSpPr>
        <p:spPr>
          <a:xfrm>
            <a:off x="731838" y="4560888"/>
            <a:ext cx="5851525" cy="4319587"/>
          </a:xfrm>
          <a:prstGeom prst="rect">
            <a:avLst/>
          </a:prstGeom>
          <a:noFill/>
          <a:ln/>
        </p:spPr>
        <p:txBody>
          <a:bodyPr/>
          <a:lstStyle/>
          <a:p>
            <a:pPr eaLnBrk="1" hangingPunct="1"/>
            <a:r>
              <a:rPr lang="en-US" smtClean="0">
                <a:latin typeface="Times New Roman" charset="0"/>
              </a:rPr>
              <a:t>Here’s one graphic representation of the norms.  This is Response Time Variability (consistency of response times) on the vertical axis, and age on the horizontal axis for females.  The higher on the vertical axis, the more inconsistency.  What we see is true for most of the T.O.V.A. variables vs age although the curves are somewhat different.  People get more consistent (less inconsistent) from 6 to the mid-teen years, level off and stay pretty much the same until the late 60s when they get a bit more inconsistent.</a:t>
            </a:r>
            <a:endParaRPr lang="en-US" smtClean="0"/>
          </a:p>
        </p:txBody>
      </p:sp>
      <p:sp>
        <p:nvSpPr>
          <p:cNvPr id="192520" name="Rectangle 4"/>
          <p:cNvSpPr>
            <a:spLocks noChangeArrowheads="1"/>
          </p:cNvSpPr>
          <p:nvPr/>
        </p:nvSpPr>
        <p:spPr bwMode="auto">
          <a:xfrm>
            <a:off x="890588" y="4718050"/>
            <a:ext cx="5851525" cy="4319588"/>
          </a:xfrm>
          <a:prstGeom prst="rect">
            <a:avLst/>
          </a:prstGeom>
          <a:noFill/>
          <a:ln w="9525">
            <a:noFill/>
            <a:miter lim="800000"/>
            <a:headEnd/>
            <a:tailEnd/>
          </a:ln>
        </p:spPr>
        <p:txBody>
          <a:bodyPr lIns="96620" tIns="48311" rIns="96620" bIns="48311"/>
          <a:lstStyle/>
          <a:p>
            <a:pPr algn="l">
              <a:lnSpc>
                <a:spcPct val="155000"/>
              </a:lnSpc>
              <a:spcBef>
                <a:spcPct val="30000"/>
              </a:spcBef>
            </a:pPr>
            <a:endParaRPr lang="en-US" sz="1200"/>
          </a:p>
          <a:p>
            <a:pPr algn="l">
              <a:lnSpc>
                <a:spcPct val="155000"/>
              </a:lnSpc>
              <a:spcBef>
                <a:spcPct val="30000"/>
              </a:spcBef>
            </a:pPr>
            <a:r>
              <a:rPr lang="en-US" sz="1200"/>
              <a:t>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a:t>
            </a:r>
          </a:p>
          <a:p>
            <a:pPr algn="l">
              <a:lnSpc>
                <a:spcPct val="155000"/>
              </a:lnSpc>
              <a:spcBef>
                <a:spcPct val="30000"/>
              </a:spcBef>
            </a:pPr>
            <a:endParaRPr lang="en-US" sz="1200"/>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62" name="Rectangle 2"/>
          <p:cNvSpPr>
            <a:spLocks noGrp="1" noChangeArrowheads="1"/>
          </p:cNvSpPr>
          <p:nvPr>
            <p:ph type="hdr" sz="quarter"/>
          </p:nvPr>
        </p:nvSpPr>
        <p:spPr>
          <a:xfrm>
            <a:off x="0" y="0"/>
            <a:ext cx="3170238" cy="479425"/>
          </a:xfrm>
          <a:prstGeom prst="rect">
            <a:avLst/>
          </a:prstGeom>
          <a:noFill/>
        </p:spPr>
        <p:txBody>
          <a:bodyPr/>
          <a:lstStyle/>
          <a:p>
            <a:r>
              <a:rPr lang="en-US" dirty="0" smtClean="0"/>
              <a:t> </a:t>
            </a:r>
            <a:endParaRPr lang="en-US" dirty="0"/>
          </a:p>
        </p:txBody>
      </p:sp>
      <p:sp>
        <p:nvSpPr>
          <p:cNvPr id="194563" name="Rectangle 3"/>
          <p:cNvSpPr>
            <a:spLocks noGrp="1" noChangeArrowheads="1"/>
          </p:cNvSpPr>
          <p:nvPr>
            <p:ph type="dt" sz="quarter" idx="1"/>
          </p:nvPr>
        </p:nvSpPr>
        <p:spPr>
          <a:xfrm>
            <a:off x="4143375" y="0"/>
            <a:ext cx="3170238" cy="479425"/>
          </a:xfrm>
          <a:prstGeom prst="rect">
            <a:avLst/>
          </a:prstGeom>
          <a:noFill/>
        </p:spPr>
        <p:txBody>
          <a:bodyPr/>
          <a:lstStyle/>
          <a:p>
            <a:r>
              <a:rPr lang="en-US" dirty="0" smtClean="0"/>
              <a:t> </a:t>
            </a:r>
            <a:endParaRPr lang="en-US" dirty="0"/>
          </a:p>
        </p:txBody>
      </p:sp>
      <p:sp>
        <p:nvSpPr>
          <p:cNvPr id="194564" name="Rectangle 6"/>
          <p:cNvSpPr>
            <a:spLocks noGrp="1" noChangeArrowheads="1"/>
          </p:cNvSpPr>
          <p:nvPr>
            <p:ph type="ftr" sz="quarter" idx="4"/>
          </p:nvPr>
        </p:nvSpPr>
        <p:spPr>
          <a:xfrm>
            <a:off x="0" y="9120188"/>
            <a:ext cx="3170238" cy="479425"/>
          </a:xfrm>
          <a:prstGeom prst="rect">
            <a:avLst/>
          </a:prstGeom>
          <a:noFill/>
        </p:spPr>
        <p:txBody>
          <a:bodyPr/>
          <a:lstStyle/>
          <a:p>
            <a:r>
              <a:rPr lang="en-US" dirty="0" smtClean="0"/>
              <a:t>  </a:t>
            </a:r>
            <a:endParaRPr lang="en-US" dirty="0"/>
          </a:p>
        </p:txBody>
      </p:sp>
      <p:sp>
        <p:nvSpPr>
          <p:cNvPr id="194565" name="Rectangle 7"/>
          <p:cNvSpPr>
            <a:spLocks noGrp="1" noChangeArrowheads="1"/>
          </p:cNvSpPr>
          <p:nvPr>
            <p:ph type="sldNum" sz="quarter" idx="5"/>
          </p:nvPr>
        </p:nvSpPr>
        <p:spPr>
          <a:xfrm>
            <a:off x="4143375" y="9120188"/>
            <a:ext cx="3170238" cy="479425"/>
          </a:xfrm>
          <a:prstGeom prst="rect">
            <a:avLst/>
          </a:prstGeom>
          <a:noFill/>
        </p:spPr>
        <p:txBody>
          <a:bodyPr/>
          <a:lstStyle/>
          <a:p>
            <a:fld id="{99FAD1DC-C45B-48B0-9577-37644367714E}" type="slidenum">
              <a:rPr lang="en-US"/>
              <a:pPr/>
              <a:t>58</a:t>
            </a:fld>
            <a:endParaRPr lang="en-US"/>
          </a:p>
        </p:txBody>
      </p:sp>
      <p:sp>
        <p:nvSpPr>
          <p:cNvPr id="194566" name="Rectangle 2"/>
          <p:cNvSpPr>
            <a:spLocks noGrp="1" noRot="1" noChangeAspect="1" noChangeArrowheads="1" noTextEdit="1"/>
          </p:cNvSpPr>
          <p:nvPr>
            <p:ph type="sldImg"/>
          </p:nvPr>
        </p:nvSpPr>
        <p:spPr>
          <a:xfrm>
            <a:off x="1258888" y="720725"/>
            <a:ext cx="4800600" cy="3600450"/>
          </a:xfrm>
          <a:prstGeom prst="rect">
            <a:avLst/>
          </a:prstGeom>
          <a:ln/>
        </p:spPr>
      </p:sp>
      <p:sp>
        <p:nvSpPr>
          <p:cNvPr id="194567" name="Rectangle 3"/>
          <p:cNvSpPr>
            <a:spLocks noGrp="1" noChangeArrowheads="1"/>
          </p:cNvSpPr>
          <p:nvPr>
            <p:ph type="body" idx="1"/>
          </p:nvPr>
        </p:nvSpPr>
        <p:spPr>
          <a:xfrm>
            <a:off x="731838" y="4560888"/>
            <a:ext cx="5851525" cy="4319587"/>
          </a:xfrm>
          <a:prstGeom prst="rect">
            <a:avLst/>
          </a:prstGeom>
          <a:noFill/>
          <a:ln/>
        </p:spPr>
        <p:txBody>
          <a:bodyPr/>
          <a:lstStyle/>
          <a:p>
            <a:pPr eaLnBrk="1" hangingPunct="1"/>
            <a:r>
              <a:rPr lang="en-US" smtClean="0">
                <a:latin typeface="Times New Roman" charset="0"/>
              </a:rPr>
              <a:t>Let’s be very clear- the T.O.V.A. doesn’t diagnose ADHD.  Clinicians do, hopefully with the help of the T.O.V.A.</a:t>
            </a:r>
          </a:p>
          <a:p>
            <a:pPr eaLnBrk="1" hangingPunct="1"/>
            <a:endParaRPr lang="en-US" smtClean="0"/>
          </a:p>
        </p:txBody>
      </p:sp>
      <p:sp>
        <p:nvSpPr>
          <p:cNvPr id="194568" name="Rectangle 4"/>
          <p:cNvSpPr>
            <a:spLocks noChangeArrowheads="1"/>
          </p:cNvSpPr>
          <p:nvPr/>
        </p:nvSpPr>
        <p:spPr bwMode="auto">
          <a:xfrm>
            <a:off x="890588" y="4718050"/>
            <a:ext cx="5851525" cy="4319588"/>
          </a:xfrm>
          <a:prstGeom prst="rect">
            <a:avLst/>
          </a:prstGeom>
          <a:noFill/>
          <a:ln w="9525">
            <a:noFill/>
            <a:miter lim="800000"/>
            <a:headEnd/>
            <a:tailEnd/>
          </a:ln>
        </p:spPr>
        <p:txBody>
          <a:bodyPr lIns="96620" tIns="48311" rIns="96620" bIns="48311"/>
          <a:lstStyle/>
          <a:p>
            <a:pPr algn="l">
              <a:lnSpc>
                <a:spcPct val="155000"/>
              </a:lnSpc>
              <a:spcBef>
                <a:spcPct val="30000"/>
              </a:spcBef>
            </a:pPr>
            <a:endParaRPr lang="en-US" sz="1200"/>
          </a:p>
          <a:p>
            <a:pPr algn="l">
              <a:lnSpc>
                <a:spcPct val="155000"/>
              </a:lnSpc>
              <a:spcBef>
                <a:spcPct val="30000"/>
              </a:spcBef>
            </a:pPr>
            <a:r>
              <a:rPr lang="en-US" sz="1200"/>
              <a:t>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a:t>
            </a:r>
          </a:p>
          <a:p>
            <a:pPr algn="l">
              <a:lnSpc>
                <a:spcPct val="155000"/>
              </a:lnSpc>
              <a:spcBef>
                <a:spcPct val="30000"/>
              </a:spcBef>
            </a:pPr>
            <a:endParaRPr lang="en-US" sz="1200"/>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6610" name="Rectangle 2"/>
          <p:cNvSpPr>
            <a:spLocks noGrp="1" noChangeArrowheads="1"/>
          </p:cNvSpPr>
          <p:nvPr>
            <p:ph type="hdr" sz="quarter"/>
          </p:nvPr>
        </p:nvSpPr>
        <p:spPr>
          <a:xfrm>
            <a:off x="0" y="0"/>
            <a:ext cx="3170238" cy="479425"/>
          </a:xfrm>
          <a:prstGeom prst="rect">
            <a:avLst/>
          </a:prstGeom>
          <a:noFill/>
        </p:spPr>
        <p:txBody>
          <a:bodyPr/>
          <a:lstStyle/>
          <a:p>
            <a:r>
              <a:rPr lang="en-US" dirty="0" smtClean="0"/>
              <a:t> </a:t>
            </a:r>
            <a:endParaRPr lang="en-US" dirty="0"/>
          </a:p>
        </p:txBody>
      </p:sp>
      <p:sp>
        <p:nvSpPr>
          <p:cNvPr id="196611" name="Rectangle 3"/>
          <p:cNvSpPr>
            <a:spLocks noGrp="1" noChangeArrowheads="1"/>
          </p:cNvSpPr>
          <p:nvPr>
            <p:ph type="dt" sz="quarter" idx="1"/>
          </p:nvPr>
        </p:nvSpPr>
        <p:spPr>
          <a:xfrm>
            <a:off x="4143375" y="0"/>
            <a:ext cx="3170238" cy="479425"/>
          </a:xfrm>
          <a:prstGeom prst="rect">
            <a:avLst/>
          </a:prstGeom>
          <a:noFill/>
        </p:spPr>
        <p:txBody>
          <a:bodyPr/>
          <a:lstStyle/>
          <a:p>
            <a:r>
              <a:rPr lang="en-US" dirty="0" smtClean="0"/>
              <a:t> </a:t>
            </a:r>
            <a:endParaRPr lang="en-US" dirty="0"/>
          </a:p>
        </p:txBody>
      </p:sp>
      <p:sp>
        <p:nvSpPr>
          <p:cNvPr id="196612" name="Rectangle 6"/>
          <p:cNvSpPr>
            <a:spLocks noGrp="1" noChangeArrowheads="1"/>
          </p:cNvSpPr>
          <p:nvPr>
            <p:ph type="ftr" sz="quarter" idx="4"/>
          </p:nvPr>
        </p:nvSpPr>
        <p:spPr>
          <a:xfrm>
            <a:off x="0" y="9120188"/>
            <a:ext cx="3170238" cy="479425"/>
          </a:xfrm>
          <a:prstGeom prst="rect">
            <a:avLst/>
          </a:prstGeom>
          <a:noFill/>
        </p:spPr>
        <p:txBody>
          <a:bodyPr/>
          <a:lstStyle/>
          <a:p>
            <a:r>
              <a:rPr lang="en-US" dirty="0" smtClean="0"/>
              <a:t>  </a:t>
            </a:r>
            <a:endParaRPr lang="en-US" dirty="0"/>
          </a:p>
        </p:txBody>
      </p:sp>
      <p:sp>
        <p:nvSpPr>
          <p:cNvPr id="196613" name="Rectangle 7"/>
          <p:cNvSpPr>
            <a:spLocks noGrp="1" noChangeArrowheads="1"/>
          </p:cNvSpPr>
          <p:nvPr>
            <p:ph type="sldNum" sz="quarter" idx="5"/>
          </p:nvPr>
        </p:nvSpPr>
        <p:spPr>
          <a:xfrm>
            <a:off x="4143375" y="9120188"/>
            <a:ext cx="3170238" cy="479425"/>
          </a:xfrm>
          <a:prstGeom prst="rect">
            <a:avLst/>
          </a:prstGeom>
          <a:noFill/>
        </p:spPr>
        <p:txBody>
          <a:bodyPr/>
          <a:lstStyle/>
          <a:p>
            <a:fld id="{1CBDB14B-8EE8-48F7-882E-23A0C0674772}" type="slidenum">
              <a:rPr lang="en-US"/>
              <a:pPr/>
              <a:t>59</a:t>
            </a:fld>
            <a:endParaRPr lang="en-US"/>
          </a:p>
        </p:txBody>
      </p:sp>
      <p:sp>
        <p:nvSpPr>
          <p:cNvPr id="196614" name="Rectangle 2"/>
          <p:cNvSpPr>
            <a:spLocks noGrp="1" noRot="1" noChangeAspect="1" noChangeArrowheads="1" noTextEdit="1"/>
          </p:cNvSpPr>
          <p:nvPr>
            <p:ph type="sldImg"/>
          </p:nvPr>
        </p:nvSpPr>
        <p:spPr>
          <a:xfrm>
            <a:off x="1258888" y="720725"/>
            <a:ext cx="4800600" cy="3600450"/>
          </a:xfrm>
          <a:prstGeom prst="rect">
            <a:avLst/>
          </a:prstGeom>
          <a:solidFill>
            <a:srgbClr val="FFFFFF"/>
          </a:solidFill>
          <a:ln/>
        </p:spPr>
      </p:sp>
      <p:sp>
        <p:nvSpPr>
          <p:cNvPr id="196615" name="Rectangle 3"/>
          <p:cNvSpPr>
            <a:spLocks noGrp="1" noChangeArrowheads="1"/>
          </p:cNvSpPr>
          <p:nvPr>
            <p:ph type="body" idx="1"/>
          </p:nvPr>
        </p:nvSpPr>
        <p:spPr>
          <a:xfrm>
            <a:off x="731838" y="4560888"/>
            <a:ext cx="5851525" cy="4319587"/>
          </a:xfrm>
          <a:prstGeom prst="rect">
            <a:avLst/>
          </a:prstGeom>
          <a:solidFill>
            <a:srgbClr val="FFFFFF"/>
          </a:solidFill>
          <a:ln>
            <a:solidFill>
              <a:srgbClr val="000000"/>
            </a:solidFill>
          </a:ln>
        </p:spPr>
        <p:txBody>
          <a:bodyPr lIns="91414" tIns="45706" rIns="91414" bIns="45706"/>
          <a:lstStyle/>
          <a:p>
            <a:pPr eaLnBrk="1" hangingPunct="1"/>
            <a:r>
              <a:rPr lang="en-US" smtClean="0">
                <a:latin typeface="Times New Roman" charset="0"/>
              </a:rPr>
              <a:t>The T.O.V.A. only measures attention and impulsivity- objectively and reliably.  The clinician uses these measurements along with other information from the diagnostic assessment to make a diagnosis and monitor treatment.</a:t>
            </a:r>
          </a:p>
          <a:p>
            <a:pPr eaLnBrk="1" hangingPunct="1"/>
            <a:endParaRPr lang="en-US" smtClean="0"/>
          </a:p>
        </p:txBody>
      </p:sp>
      <p:sp>
        <p:nvSpPr>
          <p:cNvPr id="196616" name="Rectangle 4"/>
          <p:cNvSpPr>
            <a:spLocks noChangeArrowheads="1"/>
          </p:cNvSpPr>
          <p:nvPr/>
        </p:nvSpPr>
        <p:spPr bwMode="auto">
          <a:xfrm>
            <a:off x="890588" y="4718050"/>
            <a:ext cx="5851525" cy="4319588"/>
          </a:xfrm>
          <a:prstGeom prst="rect">
            <a:avLst/>
          </a:prstGeom>
          <a:noFill/>
          <a:ln w="9525">
            <a:noFill/>
            <a:miter lim="800000"/>
            <a:headEnd/>
            <a:tailEnd/>
          </a:ln>
        </p:spPr>
        <p:txBody>
          <a:bodyPr lIns="96620" tIns="48311" rIns="96620" bIns="48311"/>
          <a:lstStyle/>
          <a:p>
            <a:pPr algn="l">
              <a:lnSpc>
                <a:spcPct val="155000"/>
              </a:lnSpc>
              <a:spcBef>
                <a:spcPct val="30000"/>
              </a:spcBef>
            </a:pPr>
            <a:endParaRPr lang="en-US" sz="1200"/>
          </a:p>
          <a:p>
            <a:pPr algn="l">
              <a:lnSpc>
                <a:spcPct val="155000"/>
              </a:lnSpc>
              <a:spcBef>
                <a:spcPct val="30000"/>
              </a:spcBef>
            </a:pPr>
            <a:r>
              <a:rPr lang="en-US" sz="1200"/>
              <a:t>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a:t>
            </a:r>
          </a:p>
          <a:p>
            <a:pPr algn="l">
              <a:lnSpc>
                <a:spcPct val="155000"/>
              </a:lnSpc>
              <a:spcBef>
                <a:spcPct val="30000"/>
              </a:spcBef>
            </a:pPr>
            <a:endParaRPr lang="en-US" sz="1200"/>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2754" name="Rectangle 2"/>
          <p:cNvSpPr>
            <a:spLocks noGrp="1" noChangeArrowheads="1"/>
          </p:cNvSpPr>
          <p:nvPr>
            <p:ph type="hdr" sz="quarter"/>
          </p:nvPr>
        </p:nvSpPr>
        <p:spPr>
          <a:xfrm>
            <a:off x="0" y="0"/>
            <a:ext cx="3170238" cy="479425"/>
          </a:xfrm>
          <a:prstGeom prst="rect">
            <a:avLst/>
          </a:prstGeom>
          <a:noFill/>
        </p:spPr>
        <p:txBody>
          <a:bodyPr/>
          <a:lstStyle/>
          <a:p>
            <a:r>
              <a:rPr lang="en-US" dirty="0" smtClean="0"/>
              <a:t> </a:t>
            </a:r>
            <a:endParaRPr lang="en-US" dirty="0"/>
          </a:p>
        </p:txBody>
      </p:sp>
      <p:sp>
        <p:nvSpPr>
          <p:cNvPr id="202755" name="Rectangle 3"/>
          <p:cNvSpPr>
            <a:spLocks noGrp="1" noChangeArrowheads="1"/>
          </p:cNvSpPr>
          <p:nvPr>
            <p:ph type="dt" sz="quarter" idx="1"/>
          </p:nvPr>
        </p:nvSpPr>
        <p:spPr>
          <a:xfrm>
            <a:off x="4143375" y="0"/>
            <a:ext cx="3170238" cy="479425"/>
          </a:xfrm>
          <a:prstGeom prst="rect">
            <a:avLst/>
          </a:prstGeom>
          <a:noFill/>
        </p:spPr>
        <p:txBody>
          <a:bodyPr/>
          <a:lstStyle/>
          <a:p>
            <a:r>
              <a:rPr lang="en-US" dirty="0" smtClean="0"/>
              <a:t> </a:t>
            </a:r>
            <a:endParaRPr lang="en-US" dirty="0"/>
          </a:p>
        </p:txBody>
      </p:sp>
      <p:sp>
        <p:nvSpPr>
          <p:cNvPr id="202756" name="Rectangle 6"/>
          <p:cNvSpPr>
            <a:spLocks noGrp="1" noChangeArrowheads="1"/>
          </p:cNvSpPr>
          <p:nvPr>
            <p:ph type="ftr" sz="quarter" idx="4"/>
          </p:nvPr>
        </p:nvSpPr>
        <p:spPr>
          <a:xfrm>
            <a:off x="0" y="9120188"/>
            <a:ext cx="3170238" cy="479425"/>
          </a:xfrm>
          <a:prstGeom prst="rect">
            <a:avLst/>
          </a:prstGeom>
          <a:noFill/>
        </p:spPr>
        <p:txBody>
          <a:bodyPr/>
          <a:lstStyle/>
          <a:p>
            <a:r>
              <a:rPr lang="en-US" dirty="0" smtClean="0"/>
              <a:t>  </a:t>
            </a:r>
            <a:endParaRPr lang="en-US" dirty="0"/>
          </a:p>
        </p:txBody>
      </p:sp>
      <p:sp>
        <p:nvSpPr>
          <p:cNvPr id="202757" name="Rectangle 7"/>
          <p:cNvSpPr>
            <a:spLocks noGrp="1" noChangeArrowheads="1"/>
          </p:cNvSpPr>
          <p:nvPr>
            <p:ph type="sldNum" sz="quarter" idx="5"/>
          </p:nvPr>
        </p:nvSpPr>
        <p:spPr>
          <a:xfrm>
            <a:off x="4143375" y="9120188"/>
            <a:ext cx="3170238" cy="479425"/>
          </a:xfrm>
          <a:prstGeom prst="rect">
            <a:avLst/>
          </a:prstGeom>
          <a:noFill/>
        </p:spPr>
        <p:txBody>
          <a:bodyPr/>
          <a:lstStyle/>
          <a:p>
            <a:fld id="{43459B09-3190-48FF-92C2-DFCB0253562B}" type="slidenum">
              <a:rPr lang="en-US"/>
              <a:pPr/>
              <a:t>60</a:t>
            </a:fld>
            <a:endParaRPr lang="en-US"/>
          </a:p>
        </p:txBody>
      </p:sp>
      <p:sp>
        <p:nvSpPr>
          <p:cNvPr id="202758" name="Rectangle 2"/>
          <p:cNvSpPr>
            <a:spLocks noGrp="1" noRot="1" noChangeAspect="1" noChangeArrowheads="1" noTextEdit="1"/>
          </p:cNvSpPr>
          <p:nvPr>
            <p:ph type="sldImg"/>
          </p:nvPr>
        </p:nvSpPr>
        <p:spPr>
          <a:xfrm>
            <a:off x="1258888" y="720725"/>
            <a:ext cx="4800600" cy="3600450"/>
          </a:xfrm>
          <a:prstGeom prst="rect">
            <a:avLst/>
          </a:prstGeom>
          <a:ln/>
        </p:spPr>
      </p:sp>
      <p:sp>
        <p:nvSpPr>
          <p:cNvPr id="202759" name="Rectangle 3"/>
          <p:cNvSpPr>
            <a:spLocks noGrp="1" noChangeArrowheads="1"/>
          </p:cNvSpPr>
          <p:nvPr>
            <p:ph type="body" idx="1"/>
          </p:nvPr>
        </p:nvSpPr>
        <p:spPr>
          <a:xfrm>
            <a:off x="731838" y="4560888"/>
            <a:ext cx="5851525" cy="4319587"/>
          </a:xfrm>
          <a:prstGeom prst="rect">
            <a:avLst/>
          </a:prstGeom>
          <a:noFill/>
          <a:ln/>
        </p:spPr>
        <p:txBody>
          <a:bodyPr/>
          <a:lstStyle/>
          <a:p>
            <a:pPr eaLnBrk="1" hangingPunct="1"/>
            <a:r>
              <a:rPr lang="en-US" dirty="0" smtClean="0">
                <a:latin typeface="Times New Roman" charset="0"/>
              </a:rPr>
              <a:t>The </a:t>
            </a:r>
            <a:r>
              <a:rPr lang="en-US" dirty="0" err="1" smtClean="0">
                <a:latin typeface="Times New Roman" charset="0"/>
              </a:rPr>
              <a:t>T.O.V.A.</a:t>
            </a:r>
            <a:r>
              <a:rPr lang="en-US" dirty="0" smtClean="0">
                <a:latin typeface="Times New Roman" charset="0"/>
              </a:rPr>
              <a:t> is used to:</a:t>
            </a:r>
          </a:p>
          <a:p>
            <a:pPr eaLnBrk="1" hangingPunct="1"/>
            <a:r>
              <a:rPr lang="en-US" dirty="0" smtClean="0">
                <a:latin typeface="Times New Roman" charset="0"/>
              </a:rPr>
              <a:t>Screen for problems of inattention and impulsivity in non-clinical settings like schools to help determine whether the student should be referred for a clinical evaluation.  Since entering school children are routinely screened for visual and hearing problems, why aren’t they also screened for attention disorders that are more common?</a:t>
            </a:r>
          </a:p>
          <a:p>
            <a:pPr eaLnBrk="1" hangingPunct="1"/>
            <a:endParaRPr lang="en-US" dirty="0" smtClean="0">
              <a:latin typeface="Times New Roman" charset="0"/>
            </a:endParaRPr>
          </a:p>
          <a:p>
            <a:pPr eaLnBrk="1" hangingPunct="1"/>
            <a:endParaRPr lang="en-US" dirty="0" smtClean="0"/>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1186" name="Rectangle 2"/>
          <p:cNvSpPr>
            <a:spLocks noGrp="1" noChangeArrowheads="1"/>
          </p:cNvSpPr>
          <p:nvPr>
            <p:ph type="hdr" sz="quarter"/>
          </p:nvPr>
        </p:nvSpPr>
        <p:spPr>
          <a:xfrm>
            <a:off x="0" y="0"/>
            <a:ext cx="3170238" cy="479425"/>
          </a:xfrm>
          <a:prstGeom prst="rect">
            <a:avLst/>
          </a:prstGeom>
          <a:noFill/>
        </p:spPr>
        <p:txBody>
          <a:bodyPr/>
          <a:lstStyle/>
          <a:p>
            <a:r>
              <a:rPr lang="en-US" dirty="0" smtClean="0"/>
              <a:t> </a:t>
            </a:r>
            <a:endParaRPr lang="en-US" dirty="0"/>
          </a:p>
        </p:txBody>
      </p:sp>
      <p:sp>
        <p:nvSpPr>
          <p:cNvPr id="221187" name="Rectangle 3"/>
          <p:cNvSpPr>
            <a:spLocks noGrp="1" noChangeArrowheads="1"/>
          </p:cNvSpPr>
          <p:nvPr>
            <p:ph type="dt" sz="quarter" idx="1"/>
          </p:nvPr>
        </p:nvSpPr>
        <p:spPr>
          <a:xfrm>
            <a:off x="4143375" y="0"/>
            <a:ext cx="3170238" cy="479425"/>
          </a:xfrm>
          <a:prstGeom prst="rect">
            <a:avLst/>
          </a:prstGeom>
          <a:noFill/>
        </p:spPr>
        <p:txBody>
          <a:bodyPr/>
          <a:lstStyle/>
          <a:p>
            <a:r>
              <a:rPr lang="en-US" dirty="0" smtClean="0"/>
              <a:t> </a:t>
            </a:r>
            <a:endParaRPr lang="en-US" dirty="0"/>
          </a:p>
        </p:txBody>
      </p:sp>
      <p:sp>
        <p:nvSpPr>
          <p:cNvPr id="221188" name="Rectangle 6"/>
          <p:cNvSpPr>
            <a:spLocks noGrp="1" noChangeArrowheads="1"/>
          </p:cNvSpPr>
          <p:nvPr>
            <p:ph type="ftr" sz="quarter" idx="4"/>
          </p:nvPr>
        </p:nvSpPr>
        <p:spPr>
          <a:xfrm>
            <a:off x="0" y="9120188"/>
            <a:ext cx="3170238" cy="479425"/>
          </a:xfrm>
          <a:prstGeom prst="rect">
            <a:avLst/>
          </a:prstGeom>
          <a:noFill/>
        </p:spPr>
        <p:txBody>
          <a:bodyPr/>
          <a:lstStyle/>
          <a:p>
            <a:r>
              <a:rPr lang="en-US" dirty="0" smtClean="0"/>
              <a:t>  </a:t>
            </a:r>
            <a:endParaRPr lang="en-US" dirty="0"/>
          </a:p>
        </p:txBody>
      </p:sp>
      <p:sp>
        <p:nvSpPr>
          <p:cNvPr id="221189" name="Rectangle 7"/>
          <p:cNvSpPr>
            <a:spLocks noGrp="1" noChangeArrowheads="1"/>
          </p:cNvSpPr>
          <p:nvPr>
            <p:ph type="sldNum" sz="quarter" idx="5"/>
          </p:nvPr>
        </p:nvSpPr>
        <p:spPr>
          <a:xfrm>
            <a:off x="4143375" y="9120188"/>
            <a:ext cx="3170238" cy="479425"/>
          </a:xfrm>
          <a:prstGeom prst="rect">
            <a:avLst/>
          </a:prstGeom>
          <a:noFill/>
        </p:spPr>
        <p:txBody>
          <a:bodyPr/>
          <a:lstStyle/>
          <a:p>
            <a:fld id="{1F6402A0-26F6-4195-B6A1-0432299AF0D1}" type="slidenum">
              <a:rPr lang="en-US"/>
              <a:pPr/>
              <a:t>61</a:t>
            </a:fld>
            <a:endParaRPr lang="en-US"/>
          </a:p>
        </p:txBody>
      </p:sp>
      <p:sp>
        <p:nvSpPr>
          <p:cNvPr id="221190" name="Rectangle 2"/>
          <p:cNvSpPr>
            <a:spLocks noGrp="1" noRot="1" noChangeAspect="1" noChangeArrowheads="1" noTextEdit="1"/>
          </p:cNvSpPr>
          <p:nvPr>
            <p:ph type="sldImg"/>
          </p:nvPr>
        </p:nvSpPr>
        <p:spPr>
          <a:xfrm>
            <a:off x="1258888" y="720725"/>
            <a:ext cx="4800600" cy="3600450"/>
          </a:xfrm>
          <a:prstGeom prst="rect">
            <a:avLst/>
          </a:prstGeom>
          <a:ln/>
        </p:spPr>
      </p:sp>
      <p:sp>
        <p:nvSpPr>
          <p:cNvPr id="221191" name="Rectangle 3"/>
          <p:cNvSpPr>
            <a:spLocks noGrp="1" noChangeArrowheads="1"/>
          </p:cNvSpPr>
          <p:nvPr>
            <p:ph type="body" idx="1"/>
          </p:nvPr>
        </p:nvSpPr>
        <p:spPr>
          <a:xfrm>
            <a:off x="731838" y="4560888"/>
            <a:ext cx="5851525" cy="4319587"/>
          </a:xfrm>
          <a:prstGeom prst="rect">
            <a:avLst/>
          </a:prstGeom>
          <a:noFill/>
          <a:ln/>
        </p:spPr>
        <p:txBody>
          <a:bodyPr/>
          <a:lstStyle/>
          <a:p>
            <a:pPr eaLnBrk="1" hangingPunct="1"/>
            <a:r>
              <a:rPr lang="en-US" smtClean="0">
                <a:latin typeface="Times New Roman" charset="0"/>
              </a:rPr>
              <a:t>Uses VII</a:t>
            </a:r>
          </a:p>
          <a:p>
            <a:pPr eaLnBrk="1" hangingPunct="1"/>
            <a:r>
              <a:rPr lang="en-US" smtClean="0">
                <a:latin typeface="Times New Roman" charset="0"/>
              </a:rPr>
              <a:t>Monitor treatment and the course of ADHD over time- Medications as well as other treatments for ADHD.</a:t>
            </a:r>
          </a:p>
          <a:p>
            <a:pPr eaLnBrk="1" hangingPunct="1"/>
            <a:endParaRPr lang="en-US" smtClean="0">
              <a:latin typeface="Times New Roman" charset="0"/>
            </a:endParaRPr>
          </a:p>
          <a:p>
            <a:pPr eaLnBrk="1" hangingPunct="1"/>
            <a:r>
              <a:rPr lang="en-US" smtClean="0">
                <a:latin typeface="Times New Roman" charset="0"/>
              </a:rPr>
              <a:t>Attention disorders vary with age, and some individuals improve sufficiently to no longer need treatment.  </a:t>
            </a:r>
          </a:p>
          <a:p>
            <a:pPr marL="914400" lvl="2" indent="0" eaLnBrk="1" hangingPunct="1"/>
            <a:endParaRPr lang="en-US" smtClean="0">
              <a:latin typeface="Times New Roman" charset="0"/>
            </a:endParaRPr>
          </a:p>
          <a:p>
            <a:pPr eaLnBrk="1" hangingPunct="1"/>
            <a:r>
              <a:rPr lang="en-US" smtClean="0">
                <a:latin typeface="Times New Roman" charset="0"/>
              </a:rPr>
              <a:t>In general, dosage increases from earlier to later childhood, levels off in the early teen years, decreases into the early 20’s, and, assuming that the person does not “normalize”, stays steady until the late 60s when it often decreases somewhat more</a:t>
            </a:r>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3234" name="Rectangle 2"/>
          <p:cNvSpPr>
            <a:spLocks noGrp="1" noChangeArrowheads="1"/>
          </p:cNvSpPr>
          <p:nvPr>
            <p:ph type="hdr" sz="quarter"/>
          </p:nvPr>
        </p:nvSpPr>
        <p:spPr>
          <a:xfrm>
            <a:off x="0" y="0"/>
            <a:ext cx="3170238" cy="479425"/>
          </a:xfrm>
          <a:prstGeom prst="rect">
            <a:avLst/>
          </a:prstGeom>
          <a:noFill/>
        </p:spPr>
        <p:txBody>
          <a:bodyPr/>
          <a:lstStyle/>
          <a:p>
            <a:r>
              <a:rPr lang="en-US" dirty="0" smtClean="0"/>
              <a:t> </a:t>
            </a:r>
            <a:endParaRPr lang="en-US" dirty="0"/>
          </a:p>
        </p:txBody>
      </p:sp>
      <p:sp>
        <p:nvSpPr>
          <p:cNvPr id="223235" name="Rectangle 3"/>
          <p:cNvSpPr>
            <a:spLocks noGrp="1" noChangeArrowheads="1"/>
          </p:cNvSpPr>
          <p:nvPr>
            <p:ph type="dt" sz="quarter" idx="1"/>
          </p:nvPr>
        </p:nvSpPr>
        <p:spPr>
          <a:xfrm>
            <a:off x="4143375" y="0"/>
            <a:ext cx="3170238" cy="479425"/>
          </a:xfrm>
          <a:prstGeom prst="rect">
            <a:avLst/>
          </a:prstGeom>
          <a:noFill/>
        </p:spPr>
        <p:txBody>
          <a:bodyPr/>
          <a:lstStyle/>
          <a:p>
            <a:r>
              <a:rPr lang="en-US" dirty="0" smtClean="0"/>
              <a:t> </a:t>
            </a:r>
            <a:endParaRPr lang="en-US" dirty="0"/>
          </a:p>
        </p:txBody>
      </p:sp>
      <p:sp>
        <p:nvSpPr>
          <p:cNvPr id="223236" name="Rectangle 6"/>
          <p:cNvSpPr>
            <a:spLocks noGrp="1" noChangeArrowheads="1"/>
          </p:cNvSpPr>
          <p:nvPr>
            <p:ph type="ftr" sz="quarter" idx="4"/>
          </p:nvPr>
        </p:nvSpPr>
        <p:spPr>
          <a:xfrm>
            <a:off x="0" y="9120188"/>
            <a:ext cx="3170238" cy="479425"/>
          </a:xfrm>
          <a:prstGeom prst="rect">
            <a:avLst/>
          </a:prstGeom>
          <a:noFill/>
        </p:spPr>
        <p:txBody>
          <a:bodyPr/>
          <a:lstStyle/>
          <a:p>
            <a:r>
              <a:rPr lang="en-US" dirty="0" smtClean="0"/>
              <a:t>  </a:t>
            </a:r>
            <a:endParaRPr lang="en-US" dirty="0"/>
          </a:p>
        </p:txBody>
      </p:sp>
      <p:sp>
        <p:nvSpPr>
          <p:cNvPr id="223237" name="Rectangle 7"/>
          <p:cNvSpPr>
            <a:spLocks noGrp="1" noChangeArrowheads="1"/>
          </p:cNvSpPr>
          <p:nvPr>
            <p:ph type="sldNum" sz="quarter" idx="5"/>
          </p:nvPr>
        </p:nvSpPr>
        <p:spPr>
          <a:xfrm>
            <a:off x="4143375" y="9120188"/>
            <a:ext cx="3170238" cy="479425"/>
          </a:xfrm>
          <a:prstGeom prst="rect">
            <a:avLst/>
          </a:prstGeom>
          <a:noFill/>
        </p:spPr>
        <p:txBody>
          <a:bodyPr/>
          <a:lstStyle/>
          <a:p>
            <a:fld id="{B2E4BFB6-1054-4212-B424-274EC45DBC48}" type="slidenum">
              <a:rPr lang="en-US"/>
              <a:pPr/>
              <a:t>62</a:t>
            </a:fld>
            <a:endParaRPr lang="en-US"/>
          </a:p>
        </p:txBody>
      </p:sp>
      <p:sp>
        <p:nvSpPr>
          <p:cNvPr id="223238" name="Rectangle 2"/>
          <p:cNvSpPr>
            <a:spLocks noGrp="1" noRot="1" noChangeAspect="1" noChangeArrowheads="1" noTextEdit="1"/>
          </p:cNvSpPr>
          <p:nvPr>
            <p:ph type="sldImg"/>
          </p:nvPr>
        </p:nvSpPr>
        <p:spPr>
          <a:xfrm>
            <a:off x="1258888" y="720725"/>
            <a:ext cx="4800600" cy="3600450"/>
          </a:xfrm>
          <a:prstGeom prst="rect">
            <a:avLst/>
          </a:prstGeom>
          <a:ln/>
        </p:spPr>
      </p:sp>
      <p:sp>
        <p:nvSpPr>
          <p:cNvPr id="223239" name="Rectangle 3"/>
          <p:cNvSpPr>
            <a:spLocks noGrp="1" noChangeArrowheads="1"/>
          </p:cNvSpPr>
          <p:nvPr>
            <p:ph type="body" idx="1"/>
          </p:nvPr>
        </p:nvSpPr>
        <p:spPr>
          <a:xfrm>
            <a:off x="731838" y="4560888"/>
            <a:ext cx="5851525" cy="4319587"/>
          </a:xfrm>
          <a:prstGeom prst="rect">
            <a:avLst/>
          </a:prstGeom>
          <a:noFill/>
          <a:ln/>
        </p:spPr>
        <p:txBody>
          <a:bodyPr/>
          <a:lstStyle/>
          <a:p>
            <a:pPr eaLnBrk="1" hangingPunct="1"/>
            <a:r>
              <a:rPr lang="en-US" smtClean="0">
                <a:latin typeface="Times New Roman" charset="0"/>
              </a:rPr>
              <a:t>Here’s a treatment summary for a 9 year old girl.  At 9, her Response Time Variability without medication (open circle at left) was about 300 ms although normal for her age would have been between 110 and 210 ms (the horizontal line).  </a:t>
            </a:r>
          </a:p>
          <a:p>
            <a:pPr eaLnBrk="1" hangingPunct="1"/>
            <a:r>
              <a:rPr lang="en-US" smtClean="0">
                <a:latin typeface="Times New Roman" charset="0"/>
              </a:rPr>
              <a:t>On medication (the black circle), her Response Time Variability improved to 160 ms, right in the middle of normal.  Nice response.  </a:t>
            </a:r>
          </a:p>
          <a:p>
            <a:pPr eaLnBrk="1" hangingPunct="1"/>
            <a:r>
              <a:rPr lang="en-US" smtClean="0">
                <a:latin typeface="Times New Roman" charset="0"/>
              </a:rPr>
              <a:t>She was seen every six months and given two T.O.V.A.s, one before and one 1.5 hours after taking her medication.  At 9½, her baseline (no medication) performance is actually better but still not in the normal range although her on-medication T.O.V.A. was.  </a:t>
            </a:r>
          </a:p>
          <a:p>
            <a:pPr eaLnBrk="1" hangingPunct="1"/>
            <a:r>
              <a:rPr lang="en-US" smtClean="0">
                <a:latin typeface="Times New Roman" charset="0"/>
              </a:rPr>
              <a:t>At age 10 she’s better, and by 10½ her baseline performance is within normal range.  Great!  She was taken off medication although she was seen twice more, and, as part of the research design, was given one dose of medication during both sessions.  The results- what you’d expect to see in someone without ADHD- attention improved somewhat with a low dose of medication, but was within normal limits to begin with.  And her behavior ratings were also within normal range.</a:t>
            </a:r>
            <a:endParaRPr lang="en-US" smtClean="0"/>
          </a:p>
        </p:txBody>
      </p:sp>
      <p:sp>
        <p:nvSpPr>
          <p:cNvPr id="223240" name="Rectangle 4"/>
          <p:cNvSpPr>
            <a:spLocks noChangeArrowheads="1"/>
          </p:cNvSpPr>
          <p:nvPr/>
        </p:nvSpPr>
        <p:spPr bwMode="auto">
          <a:xfrm>
            <a:off x="890588" y="4718050"/>
            <a:ext cx="5851525" cy="4319588"/>
          </a:xfrm>
          <a:prstGeom prst="rect">
            <a:avLst/>
          </a:prstGeom>
          <a:noFill/>
          <a:ln w="9525">
            <a:noFill/>
            <a:miter lim="800000"/>
            <a:headEnd/>
            <a:tailEnd/>
          </a:ln>
        </p:spPr>
        <p:txBody>
          <a:bodyPr lIns="96620" tIns="48311" rIns="96620" bIns="48311"/>
          <a:lstStyle/>
          <a:p>
            <a:pPr algn="l">
              <a:lnSpc>
                <a:spcPct val="155000"/>
              </a:lnSpc>
              <a:spcBef>
                <a:spcPct val="30000"/>
              </a:spcBef>
            </a:pPr>
            <a:endParaRPr lang="en-US" sz="1200"/>
          </a:p>
          <a:p>
            <a:pPr algn="l">
              <a:lnSpc>
                <a:spcPct val="155000"/>
              </a:lnSpc>
              <a:spcBef>
                <a:spcPct val="30000"/>
              </a:spcBef>
            </a:pPr>
            <a:r>
              <a:rPr lang="en-US" sz="1200"/>
              <a:t>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a:t>
            </a:r>
          </a:p>
          <a:p>
            <a:pPr algn="l">
              <a:lnSpc>
                <a:spcPct val="155000"/>
              </a:lnSpc>
              <a:spcBef>
                <a:spcPct val="30000"/>
              </a:spcBef>
            </a:pPr>
            <a:endParaRPr lang="en-US" sz="120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type="hdr" sz="quarter"/>
          </p:nvPr>
        </p:nvSpPr>
        <p:spPr>
          <a:xfrm>
            <a:off x="0" y="0"/>
            <a:ext cx="3170238" cy="479425"/>
          </a:xfrm>
          <a:prstGeom prst="rect">
            <a:avLst/>
          </a:prstGeom>
          <a:noFill/>
        </p:spPr>
        <p:txBody>
          <a:bodyPr/>
          <a:lstStyle/>
          <a:p>
            <a:r>
              <a:rPr lang="en-US" dirty="0" smtClean="0"/>
              <a:t> </a:t>
            </a:r>
            <a:endParaRPr lang="en-US" dirty="0"/>
          </a:p>
        </p:txBody>
      </p:sp>
      <p:sp>
        <p:nvSpPr>
          <p:cNvPr id="35843" name="Rectangle 3"/>
          <p:cNvSpPr>
            <a:spLocks noGrp="1" noChangeArrowheads="1"/>
          </p:cNvSpPr>
          <p:nvPr>
            <p:ph type="dt" sz="quarter" idx="1"/>
          </p:nvPr>
        </p:nvSpPr>
        <p:spPr>
          <a:xfrm>
            <a:off x="4143375" y="0"/>
            <a:ext cx="3170238" cy="479425"/>
          </a:xfrm>
          <a:prstGeom prst="rect">
            <a:avLst/>
          </a:prstGeom>
          <a:noFill/>
        </p:spPr>
        <p:txBody>
          <a:bodyPr/>
          <a:lstStyle/>
          <a:p>
            <a:r>
              <a:rPr lang="en-US" dirty="0" smtClean="0"/>
              <a:t> </a:t>
            </a:r>
            <a:endParaRPr lang="en-US" dirty="0"/>
          </a:p>
        </p:txBody>
      </p:sp>
      <p:sp>
        <p:nvSpPr>
          <p:cNvPr id="35844" name="Rectangle 6"/>
          <p:cNvSpPr>
            <a:spLocks noGrp="1" noChangeArrowheads="1"/>
          </p:cNvSpPr>
          <p:nvPr>
            <p:ph type="ftr" sz="quarter" idx="4"/>
          </p:nvPr>
        </p:nvSpPr>
        <p:spPr>
          <a:xfrm>
            <a:off x="0" y="9120188"/>
            <a:ext cx="3170238" cy="479425"/>
          </a:xfrm>
          <a:prstGeom prst="rect">
            <a:avLst/>
          </a:prstGeom>
          <a:noFill/>
        </p:spPr>
        <p:txBody>
          <a:bodyPr/>
          <a:lstStyle/>
          <a:p>
            <a:r>
              <a:rPr lang="en-US" dirty="0" smtClean="0"/>
              <a:t>  </a:t>
            </a:r>
            <a:endParaRPr lang="en-US" dirty="0"/>
          </a:p>
        </p:txBody>
      </p:sp>
      <p:sp>
        <p:nvSpPr>
          <p:cNvPr id="35845" name="Rectangle 7"/>
          <p:cNvSpPr>
            <a:spLocks noGrp="1" noChangeArrowheads="1"/>
          </p:cNvSpPr>
          <p:nvPr>
            <p:ph type="sldNum" sz="quarter" idx="5"/>
          </p:nvPr>
        </p:nvSpPr>
        <p:spPr>
          <a:xfrm>
            <a:off x="4143375" y="9120188"/>
            <a:ext cx="3170238" cy="479425"/>
          </a:xfrm>
          <a:prstGeom prst="rect">
            <a:avLst/>
          </a:prstGeom>
          <a:noFill/>
        </p:spPr>
        <p:txBody>
          <a:bodyPr/>
          <a:lstStyle/>
          <a:p>
            <a:fld id="{3AB36FF1-65C1-4E6F-B7EC-3CD61916CCDC}" type="slidenum">
              <a:rPr lang="en-US"/>
              <a:pPr/>
              <a:t>6</a:t>
            </a:fld>
            <a:endParaRPr lang="en-US"/>
          </a:p>
        </p:txBody>
      </p:sp>
      <p:sp>
        <p:nvSpPr>
          <p:cNvPr id="35846" name="Rectangle 2"/>
          <p:cNvSpPr>
            <a:spLocks noGrp="1" noRot="1" noChangeAspect="1" noChangeArrowheads="1" noTextEdit="1"/>
          </p:cNvSpPr>
          <p:nvPr>
            <p:ph type="sldImg"/>
          </p:nvPr>
        </p:nvSpPr>
        <p:spPr>
          <a:xfrm>
            <a:off x="1258888" y="720725"/>
            <a:ext cx="4800600" cy="3600450"/>
          </a:xfrm>
          <a:prstGeom prst="rect">
            <a:avLst/>
          </a:prstGeom>
          <a:solidFill>
            <a:srgbClr val="FFFFFF"/>
          </a:solidFill>
          <a:ln/>
        </p:spPr>
      </p:sp>
      <p:sp>
        <p:nvSpPr>
          <p:cNvPr id="35847" name="Rectangle 3"/>
          <p:cNvSpPr>
            <a:spLocks noGrp="1" noChangeArrowheads="1"/>
          </p:cNvSpPr>
          <p:nvPr>
            <p:ph type="body" idx="1"/>
          </p:nvPr>
        </p:nvSpPr>
        <p:spPr>
          <a:xfrm>
            <a:off x="731838" y="4560888"/>
            <a:ext cx="5851525" cy="4319587"/>
          </a:xfrm>
          <a:prstGeom prst="rect">
            <a:avLst/>
          </a:prstGeom>
          <a:solidFill>
            <a:srgbClr val="FFFFFF"/>
          </a:solidFill>
          <a:ln>
            <a:solidFill>
              <a:srgbClr val="000000"/>
            </a:solidFill>
          </a:ln>
        </p:spPr>
        <p:txBody>
          <a:bodyPr lIns="91414" tIns="45706" rIns="91414" bIns="45706"/>
          <a:lstStyle/>
          <a:p>
            <a:pPr eaLnBrk="1" hangingPunct="1"/>
            <a:r>
              <a:rPr lang="en-US" smtClean="0">
                <a:latin typeface="Times New Roman" charset="0"/>
              </a:rPr>
              <a:t>In contrast, this next performance would be perfectly normal for a young man- average response time of 300 ms and a range of 225-400 ms.  He’s consistently fast and has evenly distributed responses.</a:t>
            </a:r>
          </a:p>
          <a:p>
            <a:pPr eaLnBrk="1" hangingPunct="1"/>
            <a:endParaRPr lang="en-US" smtClean="0"/>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82" name="Rectangle 2"/>
          <p:cNvSpPr>
            <a:spLocks noGrp="1" noChangeArrowheads="1"/>
          </p:cNvSpPr>
          <p:nvPr>
            <p:ph type="hdr" sz="quarter"/>
          </p:nvPr>
        </p:nvSpPr>
        <p:spPr>
          <a:xfrm>
            <a:off x="0" y="0"/>
            <a:ext cx="3170238" cy="479425"/>
          </a:xfrm>
          <a:prstGeom prst="rect">
            <a:avLst/>
          </a:prstGeom>
          <a:noFill/>
        </p:spPr>
        <p:txBody>
          <a:bodyPr/>
          <a:lstStyle/>
          <a:p>
            <a:r>
              <a:rPr lang="en-US" dirty="0" smtClean="0"/>
              <a:t> </a:t>
            </a:r>
            <a:endParaRPr lang="en-US" dirty="0"/>
          </a:p>
        </p:txBody>
      </p:sp>
      <p:sp>
        <p:nvSpPr>
          <p:cNvPr id="225283" name="Rectangle 3"/>
          <p:cNvSpPr>
            <a:spLocks noGrp="1" noChangeArrowheads="1"/>
          </p:cNvSpPr>
          <p:nvPr>
            <p:ph type="dt" sz="quarter" idx="1"/>
          </p:nvPr>
        </p:nvSpPr>
        <p:spPr>
          <a:xfrm>
            <a:off x="4143375" y="0"/>
            <a:ext cx="3170238" cy="479425"/>
          </a:xfrm>
          <a:prstGeom prst="rect">
            <a:avLst/>
          </a:prstGeom>
          <a:noFill/>
        </p:spPr>
        <p:txBody>
          <a:bodyPr/>
          <a:lstStyle/>
          <a:p>
            <a:r>
              <a:rPr lang="en-US" dirty="0" smtClean="0"/>
              <a:t> </a:t>
            </a:r>
            <a:endParaRPr lang="en-US" dirty="0"/>
          </a:p>
        </p:txBody>
      </p:sp>
      <p:sp>
        <p:nvSpPr>
          <p:cNvPr id="225284" name="Rectangle 6"/>
          <p:cNvSpPr>
            <a:spLocks noGrp="1" noChangeArrowheads="1"/>
          </p:cNvSpPr>
          <p:nvPr>
            <p:ph type="ftr" sz="quarter" idx="4"/>
          </p:nvPr>
        </p:nvSpPr>
        <p:spPr>
          <a:xfrm>
            <a:off x="0" y="9120188"/>
            <a:ext cx="3170238" cy="479425"/>
          </a:xfrm>
          <a:prstGeom prst="rect">
            <a:avLst/>
          </a:prstGeom>
          <a:noFill/>
        </p:spPr>
        <p:txBody>
          <a:bodyPr/>
          <a:lstStyle/>
          <a:p>
            <a:r>
              <a:rPr lang="en-US" dirty="0" smtClean="0"/>
              <a:t>  </a:t>
            </a:r>
            <a:endParaRPr lang="en-US" dirty="0"/>
          </a:p>
        </p:txBody>
      </p:sp>
      <p:sp>
        <p:nvSpPr>
          <p:cNvPr id="225285" name="Rectangle 7"/>
          <p:cNvSpPr>
            <a:spLocks noGrp="1" noChangeArrowheads="1"/>
          </p:cNvSpPr>
          <p:nvPr>
            <p:ph type="sldNum" sz="quarter" idx="5"/>
          </p:nvPr>
        </p:nvSpPr>
        <p:spPr>
          <a:xfrm>
            <a:off x="4143375" y="9120188"/>
            <a:ext cx="3170238" cy="479425"/>
          </a:xfrm>
          <a:prstGeom prst="rect">
            <a:avLst/>
          </a:prstGeom>
          <a:noFill/>
        </p:spPr>
        <p:txBody>
          <a:bodyPr/>
          <a:lstStyle/>
          <a:p>
            <a:fld id="{33E6CFDC-27FD-4CE0-A7A0-CA67B5B12804}" type="slidenum">
              <a:rPr lang="en-US"/>
              <a:pPr/>
              <a:t>63</a:t>
            </a:fld>
            <a:endParaRPr lang="en-US"/>
          </a:p>
        </p:txBody>
      </p:sp>
      <p:sp>
        <p:nvSpPr>
          <p:cNvPr id="225286" name="Rectangle 2"/>
          <p:cNvSpPr>
            <a:spLocks noGrp="1" noRot="1" noChangeAspect="1" noChangeArrowheads="1" noTextEdit="1"/>
          </p:cNvSpPr>
          <p:nvPr>
            <p:ph type="sldImg"/>
          </p:nvPr>
        </p:nvSpPr>
        <p:spPr>
          <a:xfrm>
            <a:off x="1258888" y="720725"/>
            <a:ext cx="4800600" cy="3600450"/>
          </a:xfrm>
          <a:prstGeom prst="rect">
            <a:avLst/>
          </a:prstGeom>
          <a:ln/>
        </p:spPr>
      </p:sp>
      <p:sp>
        <p:nvSpPr>
          <p:cNvPr id="225287" name="Rectangle 3"/>
          <p:cNvSpPr>
            <a:spLocks noGrp="1" noChangeArrowheads="1"/>
          </p:cNvSpPr>
          <p:nvPr>
            <p:ph type="body" idx="1"/>
          </p:nvPr>
        </p:nvSpPr>
        <p:spPr>
          <a:xfrm>
            <a:off x="731838" y="4560888"/>
            <a:ext cx="5851525" cy="4319587"/>
          </a:xfrm>
          <a:prstGeom prst="rect">
            <a:avLst/>
          </a:prstGeom>
          <a:noFill/>
          <a:ln/>
        </p:spPr>
        <p:txBody>
          <a:bodyPr/>
          <a:lstStyle/>
          <a:p>
            <a:pPr eaLnBrk="1" hangingPunct="1"/>
            <a:r>
              <a:rPr lang="en-US" smtClean="0">
                <a:latin typeface="Times New Roman" charset="0"/>
              </a:rPr>
              <a:t>Here’s a treatment summary of a 9½ year old girl who got somewhat better over the years but continued to still need medication when she was 11½.  </a:t>
            </a:r>
          </a:p>
          <a:p>
            <a:pPr eaLnBrk="1" hangingPunct="1"/>
            <a:endParaRPr lang="en-US" smtClean="0">
              <a:latin typeface="Times New Roman" charset="0"/>
            </a:endParaRPr>
          </a:p>
          <a:p>
            <a:pPr eaLnBrk="1" hangingPunct="1"/>
            <a:r>
              <a:rPr lang="en-US" smtClean="0">
                <a:latin typeface="Times New Roman" charset="0"/>
              </a:rPr>
              <a:t>Will she “outgrow” her ADHD?  It’s too early to tell.  Some do so in early puberty.  Some in the mid-teen years.  Fewer in the late teens and early 20s.  50% of children with ADHD go through life with ADHD although the hyperactivity component generally does not persist into the adult years- but the impulsivity can.</a:t>
            </a:r>
          </a:p>
          <a:p>
            <a:pPr eaLnBrk="1" hangingPunct="1"/>
            <a:endParaRPr lang="en-US" smtClean="0">
              <a:latin typeface="Times New Roman" charset="0"/>
            </a:endParaRPr>
          </a:p>
          <a:p>
            <a:pPr eaLnBrk="1" hangingPunct="1"/>
            <a:r>
              <a:rPr lang="en-US" smtClean="0">
                <a:latin typeface="Times New Roman" charset="0"/>
              </a:rPr>
              <a:t>Now let’s turn to the T.O.V.A. </a:t>
            </a:r>
            <a:endParaRPr lang="en-US" smtClean="0"/>
          </a:p>
        </p:txBody>
      </p:sp>
      <p:sp>
        <p:nvSpPr>
          <p:cNvPr id="225288" name="Rectangle 4"/>
          <p:cNvSpPr>
            <a:spLocks noChangeArrowheads="1"/>
          </p:cNvSpPr>
          <p:nvPr/>
        </p:nvSpPr>
        <p:spPr bwMode="auto">
          <a:xfrm>
            <a:off x="890588" y="4718050"/>
            <a:ext cx="5851525" cy="4319588"/>
          </a:xfrm>
          <a:prstGeom prst="rect">
            <a:avLst/>
          </a:prstGeom>
          <a:noFill/>
          <a:ln w="9525">
            <a:noFill/>
            <a:miter lim="800000"/>
            <a:headEnd/>
            <a:tailEnd/>
          </a:ln>
        </p:spPr>
        <p:txBody>
          <a:bodyPr lIns="96620" tIns="48311" rIns="96620" bIns="48311"/>
          <a:lstStyle/>
          <a:p>
            <a:pPr algn="l">
              <a:lnSpc>
                <a:spcPct val="155000"/>
              </a:lnSpc>
              <a:spcBef>
                <a:spcPct val="30000"/>
              </a:spcBef>
            </a:pPr>
            <a:endParaRPr lang="en-US" sz="1200"/>
          </a:p>
          <a:p>
            <a:pPr algn="l">
              <a:lnSpc>
                <a:spcPct val="155000"/>
              </a:lnSpc>
              <a:spcBef>
                <a:spcPct val="30000"/>
              </a:spcBef>
            </a:pPr>
            <a:r>
              <a:rPr lang="en-US" sz="1200"/>
              <a:t>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a:t>
            </a:r>
          </a:p>
          <a:p>
            <a:pPr algn="l">
              <a:lnSpc>
                <a:spcPct val="155000"/>
              </a:lnSpc>
              <a:spcBef>
                <a:spcPct val="30000"/>
              </a:spcBef>
            </a:pPr>
            <a:endParaRPr lang="en-US" sz="1200"/>
          </a:p>
        </p:txBody>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7330" name="Rectangle 2"/>
          <p:cNvSpPr>
            <a:spLocks noGrp="1" noChangeArrowheads="1"/>
          </p:cNvSpPr>
          <p:nvPr>
            <p:ph type="hdr" sz="quarter"/>
          </p:nvPr>
        </p:nvSpPr>
        <p:spPr>
          <a:xfrm>
            <a:off x="0" y="0"/>
            <a:ext cx="3170238" cy="479425"/>
          </a:xfrm>
          <a:prstGeom prst="rect">
            <a:avLst/>
          </a:prstGeom>
          <a:noFill/>
        </p:spPr>
        <p:txBody>
          <a:bodyPr/>
          <a:lstStyle/>
          <a:p>
            <a:r>
              <a:rPr lang="en-US" dirty="0" smtClean="0"/>
              <a:t> </a:t>
            </a:r>
            <a:endParaRPr lang="en-US" dirty="0"/>
          </a:p>
        </p:txBody>
      </p:sp>
      <p:sp>
        <p:nvSpPr>
          <p:cNvPr id="227331" name="Rectangle 3"/>
          <p:cNvSpPr>
            <a:spLocks noGrp="1" noChangeArrowheads="1"/>
          </p:cNvSpPr>
          <p:nvPr>
            <p:ph type="dt" sz="quarter" idx="1"/>
          </p:nvPr>
        </p:nvSpPr>
        <p:spPr>
          <a:xfrm>
            <a:off x="4143375" y="0"/>
            <a:ext cx="3170238" cy="479425"/>
          </a:xfrm>
          <a:prstGeom prst="rect">
            <a:avLst/>
          </a:prstGeom>
          <a:noFill/>
        </p:spPr>
        <p:txBody>
          <a:bodyPr/>
          <a:lstStyle/>
          <a:p>
            <a:r>
              <a:rPr lang="en-US" dirty="0" smtClean="0"/>
              <a:t> </a:t>
            </a:r>
            <a:endParaRPr lang="en-US" dirty="0"/>
          </a:p>
        </p:txBody>
      </p:sp>
      <p:sp>
        <p:nvSpPr>
          <p:cNvPr id="227332" name="Rectangle 6"/>
          <p:cNvSpPr>
            <a:spLocks noGrp="1" noChangeArrowheads="1"/>
          </p:cNvSpPr>
          <p:nvPr>
            <p:ph type="ftr" sz="quarter" idx="4"/>
          </p:nvPr>
        </p:nvSpPr>
        <p:spPr>
          <a:xfrm>
            <a:off x="0" y="9120188"/>
            <a:ext cx="3170238" cy="479425"/>
          </a:xfrm>
          <a:prstGeom prst="rect">
            <a:avLst/>
          </a:prstGeom>
          <a:noFill/>
        </p:spPr>
        <p:txBody>
          <a:bodyPr/>
          <a:lstStyle/>
          <a:p>
            <a:r>
              <a:rPr lang="en-US" dirty="0" smtClean="0"/>
              <a:t>  </a:t>
            </a:r>
            <a:endParaRPr lang="en-US" dirty="0"/>
          </a:p>
        </p:txBody>
      </p:sp>
      <p:sp>
        <p:nvSpPr>
          <p:cNvPr id="227333" name="Rectangle 7"/>
          <p:cNvSpPr>
            <a:spLocks noGrp="1" noChangeArrowheads="1"/>
          </p:cNvSpPr>
          <p:nvPr>
            <p:ph type="sldNum" sz="quarter" idx="5"/>
          </p:nvPr>
        </p:nvSpPr>
        <p:spPr>
          <a:xfrm>
            <a:off x="4143375" y="9120188"/>
            <a:ext cx="3170238" cy="479425"/>
          </a:xfrm>
          <a:prstGeom prst="rect">
            <a:avLst/>
          </a:prstGeom>
          <a:noFill/>
        </p:spPr>
        <p:txBody>
          <a:bodyPr/>
          <a:lstStyle/>
          <a:p>
            <a:fld id="{3B0FAEF1-2610-414B-AC19-9C3A9AA05F2C}" type="slidenum">
              <a:rPr lang="en-US"/>
              <a:pPr/>
              <a:t>64</a:t>
            </a:fld>
            <a:endParaRPr lang="en-US"/>
          </a:p>
        </p:txBody>
      </p:sp>
      <p:sp>
        <p:nvSpPr>
          <p:cNvPr id="227334" name="Rectangle 2"/>
          <p:cNvSpPr>
            <a:spLocks noGrp="1" noRot="1" noChangeAspect="1" noChangeArrowheads="1" noTextEdit="1"/>
          </p:cNvSpPr>
          <p:nvPr>
            <p:ph type="sldImg"/>
          </p:nvPr>
        </p:nvSpPr>
        <p:spPr>
          <a:xfrm>
            <a:off x="1258888" y="720725"/>
            <a:ext cx="4800600" cy="3600450"/>
          </a:xfrm>
          <a:prstGeom prst="rect">
            <a:avLst/>
          </a:prstGeom>
          <a:ln/>
        </p:spPr>
      </p:sp>
      <p:sp>
        <p:nvSpPr>
          <p:cNvPr id="227335" name="Rectangle 3"/>
          <p:cNvSpPr>
            <a:spLocks noGrp="1" noChangeArrowheads="1"/>
          </p:cNvSpPr>
          <p:nvPr>
            <p:ph type="body" idx="1"/>
          </p:nvPr>
        </p:nvSpPr>
        <p:spPr>
          <a:xfrm>
            <a:off x="731838" y="4560888"/>
            <a:ext cx="5851525" cy="4319587"/>
          </a:xfrm>
          <a:prstGeom prst="rect">
            <a:avLst/>
          </a:prstGeom>
          <a:noFill/>
          <a:ln/>
        </p:spPr>
        <p:txBody>
          <a:bodyPr/>
          <a:lstStyle/>
          <a:p>
            <a:pPr eaLnBrk="1" hangingPunct="1"/>
            <a:endParaRPr lang="en-US" smtClean="0"/>
          </a:p>
        </p:txBody>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1426" name="Rectangle 2"/>
          <p:cNvSpPr>
            <a:spLocks noGrp="1" noChangeArrowheads="1"/>
          </p:cNvSpPr>
          <p:nvPr>
            <p:ph type="hdr" sz="quarter"/>
          </p:nvPr>
        </p:nvSpPr>
        <p:spPr>
          <a:xfrm>
            <a:off x="0" y="0"/>
            <a:ext cx="3170238" cy="479425"/>
          </a:xfrm>
          <a:prstGeom prst="rect">
            <a:avLst/>
          </a:prstGeom>
          <a:noFill/>
        </p:spPr>
        <p:txBody>
          <a:bodyPr/>
          <a:lstStyle/>
          <a:p>
            <a:r>
              <a:rPr lang="en-US" dirty="0" smtClean="0"/>
              <a:t> </a:t>
            </a:r>
            <a:endParaRPr lang="en-US" dirty="0"/>
          </a:p>
        </p:txBody>
      </p:sp>
      <p:sp>
        <p:nvSpPr>
          <p:cNvPr id="231427" name="Rectangle 3"/>
          <p:cNvSpPr>
            <a:spLocks noGrp="1" noChangeArrowheads="1"/>
          </p:cNvSpPr>
          <p:nvPr>
            <p:ph type="dt" sz="quarter" idx="1"/>
          </p:nvPr>
        </p:nvSpPr>
        <p:spPr>
          <a:xfrm>
            <a:off x="4143375" y="0"/>
            <a:ext cx="3170238" cy="479425"/>
          </a:xfrm>
          <a:prstGeom prst="rect">
            <a:avLst/>
          </a:prstGeom>
          <a:noFill/>
        </p:spPr>
        <p:txBody>
          <a:bodyPr/>
          <a:lstStyle/>
          <a:p>
            <a:r>
              <a:rPr lang="en-US" dirty="0" smtClean="0"/>
              <a:t> </a:t>
            </a:r>
            <a:endParaRPr lang="en-US" dirty="0"/>
          </a:p>
        </p:txBody>
      </p:sp>
      <p:sp>
        <p:nvSpPr>
          <p:cNvPr id="231428" name="Rectangle 6"/>
          <p:cNvSpPr>
            <a:spLocks noGrp="1" noChangeArrowheads="1"/>
          </p:cNvSpPr>
          <p:nvPr>
            <p:ph type="ftr" sz="quarter" idx="4"/>
          </p:nvPr>
        </p:nvSpPr>
        <p:spPr>
          <a:xfrm>
            <a:off x="0" y="9120188"/>
            <a:ext cx="3170238" cy="479425"/>
          </a:xfrm>
          <a:prstGeom prst="rect">
            <a:avLst/>
          </a:prstGeom>
          <a:noFill/>
        </p:spPr>
        <p:txBody>
          <a:bodyPr/>
          <a:lstStyle/>
          <a:p>
            <a:r>
              <a:rPr lang="en-US" dirty="0" smtClean="0"/>
              <a:t>  </a:t>
            </a:r>
            <a:endParaRPr lang="en-US" dirty="0"/>
          </a:p>
        </p:txBody>
      </p:sp>
      <p:sp>
        <p:nvSpPr>
          <p:cNvPr id="231429" name="Rectangle 7"/>
          <p:cNvSpPr>
            <a:spLocks noGrp="1" noChangeArrowheads="1"/>
          </p:cNvSpPr>
          <p:nvPr>
            <p:ph type="sldNum" sz="quarter" idx="5"/>
          </p:nvPr>
        </p:nvSpPr>
        <p:spPr>
          <a:xfrm>
            <a:off x="4143375" y="9120188"/>
            <a:ext cx="3170238" cy="479425"/>
          </a:xfrm>
          <a:prstGeom prst="rect">
            <a:avLst/>
          </a:prstGeom>
          <a:noFill/>
        </p:spPr>
        <p:txBody>
          <a:bodyPr/>
          <a:lstStyle/>
          <a:p>
            <a:fld id="{CF45E591-7CA5-476E-99DA-039E5B49EB34}" type="slidenum">
              <a:rPr lang="en-US"/>
              <a:pPr/>
              <a:t>65</a:t>
            </a:fld>
            <a:endParaRPr lang="en-US"/>
          </a:p>
        </p:txBody>
      </p:sp>
      <p:sp>
        <p:nvSpPr>
          <p:cNvPr id="231430" name="Rectangle 2"/>
          <p:cNvSpPr>
            <a:spLocks noGrp="1" noRot="1" noChangeAspect="1" noChangeArrowheads="1" noTextEdit="1"/>
          </p:cNvSpPr>
          <p:nvPr>
            <p:ph type="sldImg"/>
          </p:nvPr>
        </p:nvSpPr>
        <p:spPr>
          <a:xfrm>
            <a:off x="1258888" y="720725"/>
            <a:ext cx="4800600" cy="3600450"/>
          </a:xfrm>
          <a:prstGeom prst="rect">
            <a:avLst/>
          </a:prstGeom>
          <a:solidFill>
            <a:srgbClr val="FFFFFF"/>
          </a:solidFill>
          <a:ln/>
        </p:spPr>
      </p:sp>
      <p:sp>
        <p:nvSpPr>
          <p:cNvPr id="231431" name="Rectangle 3"/>
          <p:cNvSpPr>
            <a:spLocks noGrp="1" noChangeArrowheads="1"/>
          </p:cNvSpPr>
          <p:nvPr>
            <p:ph type="body" idx="1"/>
          </p:nvPr>
        </p:nvSpPr>
        <p:spPr>
          <a:xfrm>
            <a:off x="731838" y="4560888"/>
            <a:ext cx="5851525" cy="4319587"/>
          </a:xfrm>
          <a:prstGeom prst="rect">
            <a:avLst/>
          </a:prstGeom>
          <a:solidFill>
            <a:srgbClr val="FFFFFF"/>
          </a:solidFill>
          <a:ln>
            <a:solidFill>
              <a:srgbClr val="000000"/>
            </a:solidFill>
          </a:ln>
        </p:spPr>
        <p:txBody>
          <a:bodyPr lIns="91414" tIns="45706" rIns="91414" bIns="45706">
            <a:normAutofit fontScale="92500" lnSpcReduction="10000"/>
          </a:bodyPr>
          <a:lstStyle/>
          <a:p>
            <a:pPr eaLnBrk="1" hangingPunct="1"/>
            <a:r>
              <a:rPr lang="en-US" smtClean="0">
                <a:latin typeface="Times New Roman" charset="0"/>
              </a:rPr>
              <a:t>The required information that needs to be entered in the program prior to testing includes:</a:t>
            </a:r>
          </a:p>
          <a:p>
            <a:pPr marL="914400" lvl="2" indent="0" eaLnBrk="1" hangingPunct="1"/>
            <a:r>
              <a:rPr lang="en-US" altLang="en-US" smtClean="0">
                <a:latin typeface="Symbol" charset="2"/>
                <a:sym typeface="Symbol" charset="2"/>
              </a:rPr>
              <a:t>ｷ</a:t>
            </a:r>
            <a:r>
              <a:rPr lang="en-US" smtClean="0">
                <a:latin typeface="Symbol" charset="2"/>
                <a:sym typeface="Symbol" charset="2"/>
              </a:rPr>
              <a:t>	</a:t>
            </a:r>
            <a:r>
              <a:rPr lang="en-US" smtClean="0">
                <a:latin typeface="Times New Roman" charset="0"/>
              </a:rPr>
              <a:t>Group ID, Subject ID and session #- all are automatically generated by the program</a:t>
            </a:r>
          </a:p>
          <a:p>
            <a:pPr marL="914400" lvl="2" indent="0" eaLnBrk="1" hangingPunct="1"/>
            <a:r>
              <a:rPr lang="en-US" altLang="en-US" smtClean="0">
                <a:latin typeface="Symbol" charset="2"/>
                <a:sym typeface="Symbol" charset="2"/>
              </a:rPr>
              <a:t>ｷ</a:t>
            </a:r>
            <a:r>
              <a:rPr lang="en-US" smtClean="0">
                <a:latin typeface="Symbol" charset="2"/>
                <a:sym typeface="Symbol" charset="2"/>
              </a:rPr>
              <a:t>	</a:t>
            </a:r>
            <a:r>
              <a:rPr lang="en-US" smtClean="0">
                <a:latin typeface="Times New Roman" charset="0"/>
              </a:rPr>
              <a:t>Date and Time of Test- also automatically generated by the program</a:t>
            </a:r>
          </a:p>
          <a:p>
            <a:pPr marL="914400" lvl="2" indent="0" eaLnBrk="1" hangingPunct="1"/>
            <a:r>
              <a:rPr lang="en-US" altLang="en-US" smtClean="0">
                <a:latin typeface="Symbol" charset="2"/>
                <a:sym typeface="Symbol" charset="2"/>
              </a:rPr>
              <a:t>ｷ</a:t>
            </a:r>
            <a:r>
              <a:rPr lang="en-US" smtClean="0">
                <a:latin typeface="Symbol" charset="2"/>
                <a:sym typeface="Symbol" charset="2"/>
              </a:rPr>
              <a:t>	</a:t>
            </a:r>
            <a:r>
              <a:rPr lang="en-US" smtClean="0">
                <a:latin typeface="Times New Roman" charset="0"/>
              </a:rPr>
              <a:t>Date of Birth    (Once that’s entered, age is automatically generated)</a:t>
            </a:r>
          </a:p>
          <a:p>
            <a:pPr marL="914400" lvl="2" indent="0" eaLnBrk="1" hangingPunct="1"/>
            <a:r>
              <a:rPr lang="en-US" altLang="en-US" smtClean="0">
                <a:latin typeface="Symbol" charset="2"/>
                <a:sym typeface="Symbol" charset="2"/>
              </a:rPr>
              <a:t>ｷ</a:t>
            </a:r>
            <a:r>
              <a:rPr lang="en-US" smtClean="0">
                <a:latin typeface="Symbol" charset="2"/>
                <a:sym typeface="Symbol" charset="2"/>
              </a:rPr>
              <a:t>	</a:t>
            </a:r>
            <a:r>
              <a:rPr lang="en-US" smtClean="0">
                <a:latin typeface="Times New Roman" charset="0"/>
              </a:rPr>
              <a:t>Gender</a:t>
            </a:r>
          </a:p>
          <a:p>
            <a:pPr marL="914400" lvl="2" indent="0" eaLnBrk="1" hangingPunct="1"/>
            <a:r>
              <a:rPr lang="en-US" altLang="en-US" smtClean="0">
                <a:latin typeface="Symbol" charset="2"/>
                <a:sym typeface="Symbol" charset="2"/>
              </a:rPr>
              <a:t>ｷ</a:t>
            </a:r>
            <a:r>
              <a:rPr lang="en-US" smtClean="0">
                <a:latin typeface="Symbol" charset="2"/>
                <a:sym typeface="Symbol" charset="2"/>
              </a:rPr>
              <a:t>	</a:t>
            </a:r>
            <a:r>
              <a:rPr lang="en-US" smtClean="0">
                <a:latin typeface="Times New Roman" charset="0"/>
              </a:rPr>
              <a:t>Medication, dosage, and administration-testing interval</a:t>
            </a:r>
          </a:p>
          <a:p>
            <a:pPr marL="914400" lvl="2" indent="0" eaLnBrk="1" hangingPunct="1"/>
            <a:r>
              <a:rPr lang="en-US" smtClean="0">
                <a:latin typeface="Times New Roman" charset="0"/>
              </a:rPr>
              <a:t> </a:t>
            </a:r>
          </a:p>
          <a:p>
            <a:pPr eaLnBrk="1" hangingPunct="1"/>
            <a:r>
              <a:rPr lang="en-US" smtClean="0">
                <a:latin typeface="Times New Roman" charset="0"/>
              </a:rPr>
              <a:t>Use the “challenge” medication space only if testing with a challenge dose of medication.  If you type in “none”, the program will assume that a medication called “none” was given, and the report that will be generated will contain that information.  You may type in other medications that the subject is taking for other medical conditions in the other two medication lines or in Comments.</a:t>
            </a:r>
          </a:p>
          <a:p>
            <a:pPr eaLnBrk="1" hangingPunct="1"/>
            <a:endParaRPr lang="en-US" smtClean="0">
              <a:latin typeface="Times New Roman" charset="0"/>
            </a:endParaRPr>
          </a:p>
          <a:p>
            <a:pPr eaLnBrk="1" hangingPunct="1"/>
            <a:r>
              <a:rPr lang="en-US" smtClean="0">
                <a:latin typeface="Times New Roman" charset="0"/>
              </a:rPr>
              <a:t>Optional information includes:</a:t>
            </a:r>
          </a:p>
          <a:p>
            <a:pPr marL="914400" lvl="2" indent="0" eaLnBrk="1" hangingPunct="1"/>
            <a:r>
              <a:rPr lang="en-US" altLang="en-US" smtClean="0">
                <a:latin typeface="Symbol" charset="2"/>
                <a:sym typeface="Symbol" charset="2"/>
              </a:rPr>
              <a:t>ｷ</a:t>
            </a:r>
            <a:r>
              <a:rPr lang="en-US" smtClean="0">
                <a:latin typeface="Symbol" charset="2"/>
                <a:sym typeface="Symbol" charset="2"/>
              </a:rPr>
              <a:t>	</a:t>
            </a:r>
            <a:r>
              <a:rPr lang="en-US" smtClean="0">
                <a:latin typeface="Times New Roman" charset="0"/>
              </a:rPr>
              <a:t>Subject’s name</a:t>
            </a:r>
          </a:p>
          <a:p>
            <a:pPr marL="914400" lvl="2" indent="0" eaLnBrk="1" hangingPunct="1"/>
            <a:r>
              <a:rPr lang="en-US" altLang="en-US" smtClean="0">
                <a:latin typeface="Symbol" charset="2"/>
                <a:sym typeface="Symbol" charset="2"/>
              </a:rPr>
              <a:t>ｷ</a:t>
            </a:r>
            <a:r>
              <a:rPr lang="en-US" smtClean="0">
                <a:latin typeface="Symbol" charset="2"/>
                <a:sym typeface="Symbol" charset="2"/>
              </a:rPr>
              <a:t>	</a:t>
            </a:r>
            <a:r>
              <a:rPr lang="en-US" smtClean="0">
                <a:latin typeface="Times New Roman" charset="0"/>
              </a:rPr>
              <a:t>Test administrator’s name</a:t>
            </a:r>
          </a:p>
          <a:p>
            <a:pPr marL="914400" lvl="2" indent="0" eaLnBrk="1" hangingPunct="1"/>
            <a:r>
              <a:rPr lang="en-US" altLang="en-US" smtClean="0">
                <a:latin typeface="Symbol" charset="2"/>
                <a:sym typeface="Symbol" charset="2"/>
              </a:rPr>
              <a:t>ｷ</a:t>
            </a:r>
            <a:r>
              <a:rPr lang="en-US" smtClean="0">
                <a:latin typeface="Symbol" charset="2"/>
                <a:sym typeface="Symbol" charset="2"/>
              </a:rPr>
              <a:t>	</a:t>
            </a:r>
            <a:r>
              <a:rPr lang="en-US" smtClean="0">
                <a:latin typeface="Times New Roman" charset="0"/>
              </a:rPr>
              <a:t>Height and weight</a:t>
            </a:r>
          </a:p>
          <a:p>
            <a:pPr marL="914400" lvl="2" indent="0" eaLnBrk="1" hangingPunct="1"/>
            <a:r>
              <a:rPr lang="en-US" altLang="en-US" smtClean="0">
                <a:latin typeface="Symbol" charset="2"/>
                <a:sym typeface="Symbol" charset="2"/>
              </a:rPr>
              <a:t>ｷ</a:t>
            </a:r>
            <a:r>
              <a:rPr lang="en-US" smtClean="0">
                <a:latin typeface="Symbol" charset="2"/>
                <a:sym typeface="Symbol" charset="2"/>
              </a:rPr>
              <a:t>	</a:t>
            </a:r>
            <a:r>
              <a:rPr lang="en-US" smtClean="0">
                <a:latin typeface="Times New Roman" charset="0"/>
              </a:rPr>
              <a:t>Comments</a:t>
            </a:r>
          </a:p>
          <a:p>
            <a:pPr eaLnBrk="1" hangingPunct="1"/>
            <a:endParaRPr lang="en-US" smtClean="0"/>
          </a:p>
        </p:txBody>
      </p:sp>
      <p:sp>
        <p:nvSpPr>
          <p:cNvPr id="231432" name="Rectangle 4"/>
          <p:cNvSpPr>
            <a:spLocks noChangeArrowheads="1"/>
          </p:cNvSpPr>
          <p:nvPr/>
        </p:nvSpPr>
        <p:spPr bwMode="auto">
          <a:xfrm>
            <a:off x="890588" y="4718050"/>
            <a:ext cx="5851525" cy="4319588"/>
          </a:xfrm>
          <a:prstGeom prst="rect">
            <a:avLst/>
          </a:prstGeom>
          <a:noFill/>
          <a:ln w="9525">
            <a:noFill/>
            <a:miter lim="800000"/>
            <a:headEnd/>
            <a:tailEnd/>
          </a:ln>
        </p:spPr>
        <p:txBody>
          <a:bodyPr lIns="96620" tIns="48311" rIns="96620" bIns="48311"/>
          <a:lstStyle/>
          <a:p>
            <a:pPr algn="l">
              <a:lnSpc>
                <a:spcPct val="155000"/>
              </a:lnSpc>
              <a:spcBef>
                <a:spcPct val="30000"/>
              </a:spcBef>
            </a:pPr>
            <a:endParaRPr lang="en-US" sz="1200"/>
          </a:p>
          <a:p>
            <a:pPr algn="l">
              <a:lnSpc>
                <a:spcPct val="155000"/>
              </a:lnSpc>
              <a:spcBef>
                <a:spcPct val="30000"/>
              </a:spcBef>
            </a:pPr>
            <a:r>
              <a:rPr lang="en-US" sz="1200"/>
              <a:t>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a:t>
            </a:r>
          </a:p>
          <a:p>
            <a:pPr algn="l">
              <a:lnSpc>
                <a:spcPct val="155000"/>
              </a:lnSpc>
              <a:spcBef>
                <a:spcPct val="30000"/>
              </a:spcBef>
            </a:pPr>
            <a:endParaRPr lang="en-US" sz="1200"/>
          </a:p>
        </p:txBody>
      </p:sp>
    </p:spTree>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3474" name="Rectangle 2"/>
          <p:cNvSpPr>
            <a:spLocks noGrp="1" noChangeArrowheads="1"/>
          </p:cNvSpPr>
          <p:nvPr>
            <p:ph type="hdr" sz="quarter"/>
          </p:nvPr>
        </p:nvSpPr>
        <p:spPr>
          <a:xfrm>
            <a:off x="0" y="0"/>
            <a:ext cx="3170238" cy="479425"/>
          </a:xfrm>
          <a:prstGeom prst="rect">
            <a:avLst/>
          </a:prstGeom>
          <a:noFill/>
        </p:spPr>
        <p:txBody>
          <a:bodyPr/>
          <a:lstStyle/>
          <a:p>
            <a:r>
              <a:rPr lang="en-US" dirty="0" smtClean="0"/>
              <a:t> </a:t>
            </a:r>
            <a:endParaRPr lang="en-US" dirty="0"/>
          </a:p>
        </p:txBody>
      </p:sp>
      <p:sp>
        <p:nvSpPr>
          <p:cNvPr id="233475" name="Rectangle 3"/>
          <p:cNvSpPr>
            <a:spLocks noGrp="1" noChangeArrowheads="1"/>
          </p:cNvSpPr>
          <p:nvPr>
            <p:ph type="dt" sz="quarter" idx="1"/>
          </p:nvPr>
        </p:nvSpPr>
        <p:spPr>
          <a:xfrm>
            <a:off x="4143375" y="0"/>
            <a:ext cx="3170238" cy="479425"/>
          </a:xfrm>
          <a:prstGeom prst="rect">
            <a:avLst/>
          </a:prstGeom>
          <a:noFill/>
        </p:spPr>
        <p:txBody>
          <a:bodyPr/>
          <a:lstStyle/>
          <a:p>
            <a:r>
              <a:rPr lang="en-US" dirty="0" smtClean="0"/>
              <a:t> </a:t>
            </a:r>
            <a:endParaRPr lang="en-US" dirty="0"/>
          </a:p>
        </p:txBody>
      </p:sp>
      <p:sp>
        <p:nvSpPr>
          <p:cNvPr id="233476" name="Rectangle 6"/>
          <p:cNvSpPr>
            <a:spLocks noGrp="1" noChangeArrowheads="1"/>
          </p:cNvSpPr>
          <p:nvPr>
            <p:ph type="ftr" sz="quarter" idx="4"/>
          </p:nvPr>
        </p:nvSpPr>
        <p:spPr>
          <a:xfrm>
            <a:off x="0" y="9120188"/>
            <a:ext cx="3170238" cy="479425"/>
          </a:xfrm>
          <a:prstGeom prst="rect">
            <a:avLst/>
          </a:prstGeom>
          <a:noFill/>
        </p:spPr>
        <p:txBody>
          <a:bodyPr/>
          <a:lstStyle/>
          <a:p>
            <a:r>
              <a:rPr lang="en-US" dirty="0" smtClean="0"/>
              <a:t>  </a:t>
            </a:r>
            <a:endParaRPr lang="en-US" dirty="0"/>
          </a:p>
        </p:txBody>
      </p:sp>
      <p:sp>
        <p:nvSpPr>
          <p:cNvPr id="233477" name="Rectangle 7"/>
          <p:cNvSpPr>
            <a:spLocks noGrp="1" noChangeArrowheads="1"/>
          </p:cNvSpPr>
          <p:nvPr>
            <p:ph type="sldNum" sz="quarter" idx="5"/>
          </p:nvPr>
        </p:nvSpPr>
        <p:spPr>
          <a:xfrm>
            <a:off x="4143375" y="9120188"/>
            <a:ext cx="3170238" cy="479425"/>
          </a:xfrm>
          <a:prstGeom prst="rect">
            <a:avLst/>
          </a:prstGeom>
          <a:noFill/>
        </p:spPr>
        <p:txBody>
          <a:bodyPr/>
          <a:lstStyle/>
          <a:p>
            <a:fld id="{0FF90138-0D4D-4CA6-9AF3-2DA660E1C2E7}" type="slidenum">
              <a:rPr lang="en-US"/>
              <a:pPr/>
              <a:t>66</a:t>
            </a:fld>
            <a:endParaRPr lang="en-US"/>
          </a:p>
        </p:txBody>
      </p:sp>
      <p:sp>
        <p:nvSpPr>
          <p:cNvPr id="233478" name="Rectangle 2"/>
          <p:cNvSpPr>
            <a:spLocks noGrp="1" noRot="1" noChangeAspect="1" noChangeArrowheads="1" noTextEdit="1"/>
          </p:cNvSpPr>
          <p:nvPr>
            <p:ph type="sldImg"/>
          </p:nvPr>
        </p:nvSpPr>
        <p:spPr>
          <a:xfrm>
            <a:off x="1258888" y="720725"/>
            <a:ext cx="4800600" cy="3600450"/>
          </a:xfrm>
          <a:prstGeom prst="rect">
            <a:avLst/>
          </a:prstGeom>
          <a:solidFill>
            <a:srgbClr val="FFFFFF"/>
          </a:solidFill>
          <a:ln/>
        </p:spPr>
      </p:sp>
      <p:sp>
        <p:nvSpPr>
          <p:cNvPr id="233479" name="Rectangle 3"/>
          <p:cNvSpPr>
            <a:spLocks noGrp="1" noChangeArrowheads="1"/>
          </p:cNvSpPr>
          <p:nvPr>
            <p:ph type="body" idx="1"/>
          </p:nvPr>
        </p:nvSpPr>
        <p:spPr>
          <a:xfrm>
            <a:off x="731838" y="4560888"/>
            <a:ext cx="5851525" cy="4319587"/>
          </a:xfrm>
          <a:prstGeom prst="rect">
            <a:avLst/>
          </a:prstGeom>
          <a:solidFill>
            <a:srgbClr val="FFFFFF"/>
          </a:solidFill>
          <a:ln>
            <a:solidFill>
              <a:srgbClr val="000000"/>
            </a:solidFill>
          </a:ln>
        </p:spPr>
        <p:txBody>
          <a:bodyPr lIns="91414" tIns="45706" rIns="91414" bIns="45706"/>
          <a:lstStyle/>
          <a:p>
            <a:pPr eaLnBrk="1" hangingPunct="1"/>
            <a:r>
              <a:rPr lang="en-US" smtClean="0">
                <a:latin typeface="Times New Roman" charset="0"/>
              </a:rPr>
              <a:t>It’s important to follow the T.O.V.A. administration guidelines to insure that the norms apply.  </a:t>
            </a:r>
          </a:p>
          <a:p>
            <a:pPr marL="914400" lvl="2" indent="0" eaLnBrk="1" hangingPunct="1"/>
            <a:r>
              <a:rPr lang="en-US" smtClean="0">
                <a:latin typeface="Times New Roman" charset="0"/>
              </a:rPr>
              <a:t>First and foremost, the T.O.V.A. is administered first (before other tests) and in the morning like the norms.  We don’t have afternoon norms, and do not know enough about diurnal variations.</a:t>
            </a:r>
          </a:p>
          <a:p>
            <a:pPr marL="914400" lvl="2" indent="0" eaLnBrk="1" hangingPunct="1"/>
            <a:r>
              <a:rPr lang="en-US" smtClean="0">
                <a:latin typeface="Times New Roman" charset="0"/>
              </a:rPr>
              <a:t>However, if you are testing for both a baseline (no medication) and an on-medication in the afternoon, you can compare the two tests even though you can’t use the norms.</a:t>
            </a:r>
          </a:p>
          <a:p>
            <a:pPr eaLnBrk="1" hangingPunct="1"/>
            <a:endParaRPr lang="en-US" smtClean="0"/>
          </a:p>
        </p:txBody>
      </p:sp>
      <p:sp>
        <p:nvSpPr>
          <p:cNvPr id="233480" name="Rectangle 4"/>
          <p:cNvSpPr>
            <a:spLocks noChangeArrowheads="1"/>
          </p:cNvSpPr>
          <p:nvPr/>
        </p:nvSpPr>
        <p:spPr bwMode="auto">
          <a:xfrm>
            <a:off x="890588" y="4718050"/>
            <a:ext cx="5851525" cy="4319588"/>
          </a:xfrm>
          <a:prstGeom prst="rect">
            <a:avLst/>
          </a:prstGeom>
          <a:noFill/>
          <a:ln w="9525">
            <a:noFill/>
            <a:miter lim="800000"/>
            <a:headEnd/>
            <a:tailEnd/>
          </a:ln>
        </p:spPr>
        <p:txBody>
          <a:bodyPr lIns="96620" tIns="48311" rIns="96620" bIns="48311"/>
          <a:lstStyle/>
          <a:p>
            <a:pPr algn="l">
              <a:lnSpc>
                <a:spcPct val="155000"/>
              </a:lnSpc>
              <a:spcBef>
                <a:spcPct val="30000"/>
              </a:spcBef>
            </a:pPr>
            <a:endParaRPr lang="en-US" sz="1200"/>
          </a:p>
          <a:p>
            <a:pPr algn="l">
              <a:lnSpc>
                <a:spcPct val="155000"/>
              </a:lnSpc>
              <a:spcBef>
                <a:spcPct val="30000"/>
              </a:spcBef>
            </a:pPr>
            <a:r>
              <a:rPr lang="en-US" sz="1200"/>
              <a:t>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a:t>
            </a:r>
          </a:p>
          <a:p>
            <a:pPr algn="l">
              <a:lnSpc>
                <a:spcPct val="155000"/>
              </a:lnSpc>
              <a:spcBef>
                <a:spcPct val="30000"/>
              </a:spcBef>
            </a:pPr>
            <a:endParaRPr lang="en-US" sz="1200"/>
          </a:p>
        </p:txBody>
      </p:sp>
    </p:spTree>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7570" name="Rectangle 2"/>
          <p:cNvSpPr>
            <a:spLocks noGrp="1" noChangeArrowheads="1"/>
          </p:cNvSpPr>
          <p:nvPr>
            <p:ph type="hdr" sz="quarter"/>
          </p:nvPr>
        </p:nvSpPr>
        <p:spPr>
          <a:xfrm>
            <a:off x="0" y="0"/>
            <a:ext cx="3170238" cy="479425"/>
          </a:xfrm>
          <a:prstGeom prst="rect">
            <a:avLst/>
          </a:prstGeom>
          <a:noFill/>
        </p:spPr>
        <p:txBody>
          <a:bodyPr/>
          <a:lstStyle/>
          <a:p>
            <a:r>
              <a:rPr lang="en-US" dirty="0" smtClean="0"/>
              <a:t> </a:t>
            </a:r>
            <a:endParaRPr lang="en-US" dirty="0"/>
          </a:p>
        </p:txBody>
      </p:sp>
      <p:sp>
        <p:nvSpPr>
          <p:cNvPr id="237571" name="Rectangle 3"/>
          <p:cNvSpPr>
            <a:spLocks noGrp="1" noChangeArrowheads="1"/>
          </p:cNvSpPr>
          <p:nvPr>
            <p:ph type="dt" sz="quarter" idx="1"/>
          </p:nvPr>
        </p:nvSpPr>
        <p:spPr>
          <a:xfrm>
            <a:off x="4143375" y="0"/>
            <a:ext cx="3170238" cy="479425"/>
          </a:xfrm>
          <a:prstGeom prst="rect">
            <a:avLst/>
          </a:prstGeom>
          <a:noFill/>
        </p:spPr>
        <p:txBody>
          <a:bodyPr/>
          <a:lstStyle/>
          <a:p>
            <a:r>
              <a:rPr lang="en-US" dirty="0" smtClean="0"/>
              <a:t> </a:t>
            </a:r>
            <a:endParaRPr lang="en-US" dirty="0"/>
          </a:p>
        </p:txBody>
      </p:sp>
      <p:sp>
        <p:nvSpPr>
          <p:cNvPr id="237572" name="Rectangle 6"/>
          <p:cNvSpPr>
            <a:spLocks noGrp="1" noChangeArrowheads="1"/>
          </p:cNvSpPr>
          <p:nvPr>
            <p:ph type="ftr" sz="quarter" idx="4"/>
          </p:nvPr>
        </p:nvSpPr>
        <p:spPr>
          <a:xfrm>
            <a:off x="0" y="9120188"/>
            <a:ext cx="3170238" cy="479425"/>
          </a:xfrm>
          <a:prstGeom prst="rect">
            <a:avLst/>
          </a:prstGeom>
          <a:noFill/>
        </p:spPr>
        <p:txBody>
          <a:bodyPr/>
          <a:lstStyle/>
          <a:p>
            <a:r>
              <a:rPr lang="en-US" dirty="0" smtClean="0"/>
              <a:t>  </a:t>
            </a:r>
            <a:endParaRPr lang="en-US" dirty="0"/>
          </a:p>
        </p:txBody>
      </p:sp>
      <p:sp>
        <p:nvSpPr>
          <p:cNvPr id="237573" name="Rectangle 7"/>
          <p:cNvSpPr>
            <a:spLocks noGrp="1" noChangeArrowheads="1"/>
          </p:cNvSpPr>
          <p:nvPr>
            <p:ph type="sldNum" sz="quarter" idx="5"/>
          </p:nvPr>
        </p:nvSpPr>
        <p:spPr>
          <a:xfrm>
            <a:off x="4143375" y="9120188"/>
            <a:ext cx="3170238" cy="479425"/>
          </a:xfrm>
          <a:prstGeom prst="rect">
            <a:avLst/>
          </a:prstGeom>
          <a:noFill/>
        </p:spPr>
        <p:txBody>
          <a:bodyPr/>
          <a:lstStyle/>
          <a:p>
            <a:fld id="{E1063B35-EDF1-47B5-AC76-3CE2621F8F27}" type="slidenum">
              <a:rPr lang="en-US"/>
              <a:pPr/>
              <a:t>67</a:t>
            </a:fld>
            <a:endParaRPr lang="en-US"/>
          </a:p>
        </p:txBody>
      </p:sp>
      <p:sp>
        <p:nvSpPr>
          <p:cNvPr id="237574" name="Rectangle 2"/>
          <p:cNvSpPr>
            <a:spLocks noGrp="1" noRot="1" noChangeAspect="1" noChangeArrowheads="1" noTextEdit="1"/>
          </p:cNvSpPr>
          <p:nvPr>
            <p:ph type="sldImg"/>
          </p:nvPr>
        </p:nvSpPr>
        <p:spPr>
          <a:xfrm>
            <a:off x="1258888" y="720725"/>
            <a:ext cx="4800600" cy="3600450"/>
          </a:xfrm>
          <a:prstGeom prst="rect">
            <a:avLst/>
          </a:prstGeom>
          <a:solidFill>
            <a:srgbClr val="FFFFFF"/>
          </a:solidFill>
          <a:ln/>
        </p:spPr>
      </p:sp>
      <p:sp>
        <p:nvSpPr>
          <p:cNvPr id="237575" name="Rectangle 3"/>
          <p:cNvSpPr>
            <a:spLocks noGrp="1" noChangeArrowheads="1"/>
          </p:cNvSpPr>
          <p:nvPr>
            <p:ph type="body" idx="1"/>
          </p:nvPr>
        </p:nvSpPr>
        <p:spPr>
          <a:xfrm>
            <a:off x="731838" y="4560888"/>
            <a:ext cx="5851525" cy="4319587"/>
          </a:xfrm>
          <a:prstGeom prst="rect">
            <a:avLst/>
          </a:prstGeom>
          <a:solidFill>
            <a:srgbClr val="FFFFFF"/>
          </a:solidFill>
          <a:ln>
            <a:solidFill>
              <a:srgbClr val="000000"/>
            </a:solidFill>
          </a:ln>
        </p:spPr>
        <p:txBody>
          <a:bodyPr lIns="91414" tIns="45706" rIns="91414" bIns="45706"/>
          <a:lstStyle/>
          <a:p>
            <a:pPr marL="914400" lvl="2" indent="0" eaLnBrk="1" hangingPunct="1"/>
            <a:r>
              <a:rPr lang="en-US" smtClean="0">
                <a:latin typeface="Times New Roman" charset="0"/>
              </a:rPr>
              <a:t>The testing room should be quiet, lights dim, and nothing in the subject’s visual field except the monitor (and computer). </a:t>
            </a:r>
          </a:p>
          <a:p>
            <a:pPr marL="914400" lvl="2" indent="0" eaLnBrk="1" hangingPunct="1"/>
            <a:endParaRPr lang="en-US" smtClean="0">
              <a:latin typeface="Times New Roman" charset="0"/>
            </a:endParaRPr>
          </a:p>
          <a:p>
            <a:pPr marL="914400" lvl="2" indent="0" eaLnBrk="1" hangingPunct="1"/>
            <a:r>
              <a:rPr lang="en-US" smtClean="0">
                <a:latin typeface="Times New Roman" charset="0"/>
              </a:rPr>
              <a:t>An </a:t>
            </a:r>
            <a:r>
              <a:rPr lang="en-US" b="1" smtClean="0">
                <a:latin typeface="Times New Roman" charset="0"/>
              </a:rPr>
              <a:t>observer must be present. </a:t>
            </a:r>
            <a:r>
              <a:rPr lang="en-US" smtClean="0">
                <a:latin typeface="Times New Roman" charset="0"/>
              </a:rPr>
              <a:t>All the norms were obtained with a non-interacting observer present during the testing because preliminary data showed that many children did worse when there was no observer present</a:t>
            </a:r>
          </a:p>
          <a:p>
            <a:pPr marL="914400" lvl="2" indent="0" eaLnBrk="1" hangingPunct="1"/>
            <a:endParaRPr lang="en-US" smtClean="0">
              <a:latin typeface="Times New Roman" charset="0"/>
            </a:endParaRPr>
          </a:p>
          <a:p>
            <a:pPr marL="914400" lvl="2" indent="0" eaLnBrk="1" hangingPunct="1"/>
            <a:r>
              <a:rPr lang="en-US" smtClean="0">
                <a:latin typeface="Times New Roman" charset="0"/>
              </a:rPr>
              <a:t>A </a:t>
            </a:r>
            <a:r>
              <a:rPr lang="en-US" b="1" smtClean="0">
                <a:latin typeface="Times New Roman" charset="0"/>
              </a:rPr>
              <a:t>complete practice test</a:t>
            </a:r>
            <a:r>
              <a:rPr lang="en-US" smtClean="0">
                <a:latin typeface="Times New Roman" charset="0"/>
              </a:rPr>
              <a:t> (3½ minutes) should precede the first T.O.V.A.  </a:t>
            </a:r>
          </a:p>
          <a:p>
            <a:pPr marL="914400" lvl="2" indent="0" eaLnBrk="1" hangingPunct="1"/>
            <a:endParaRPr lang="en-US" smtClean="0">
              <a:latin typeface="Times New Roman" charset="0"/>
            </a:endParaRPr>
          </a:p>
          <a:p>
            <a:pPr marL="914400" lvl="2" indent="0" eaLnBrk="1" hangingPunct="1"/>
            <a:r>
              <a:rPr lang="en-US" smtClean="0">
                <a:latin typeface="Times New Roman" charset="0"/>
              </a:rPr>
              <a:t>Thereafter, a brief practice can be used to be sure the subject remembers the test.  Prompting during the practice is fine.</a:t>
            </a:r>
          </a:p>
          <a:p>
            <a:pPr marL="914400" lvl="2" indent="0" eaLnBrk="1" hangingPunct="1"/>
            <a:endParaRPr lang="en-US" smtClean="0">
              <a:latin typeface="Times New Roman" charset="0"/>
            </a:endParaRPr>
          </a:p>
          <a:p>
            <a:pPr marL="914400" lvl="2" indent="0" eaLnBrk="1" hangingPunct="1"/>
            <a:r>
              <a:rPr lang="en-US" b="1" smtClean="0">
                <a:latin typeface="Times New Roman" charset="0"/>
              </a:rPr>
              <a:t>Do not prompt</a:t>
            </a:r>
            <a:r>
              <a:rPr lang="en-US" smtClean="0">
                <a:latin typeface="Times New Roman" charset="0"/>
              </a:rPr>
              <a:t> during the actual test unless absolutely necessary and record it.</a:t>
            </a:r>
          </a:p>
          <a:p>
            <a:pPr eaLnBrk="1" hangingPunct="1"/>
            <a:endParaRPr lang="en-US" smtClean="0">
              <a:latin typeface="Times New Roman" charset="0"/>
            </a:endParaRPr>
          </a:p>
          <a:p>
            <a:pPr eaLnBrk="1" hangingPunct="1"/>
            <a:endParaRPr lang="en-US" smtClean="0"/>
          </a:p>
        </p:txBody>
      </p:sp>
      <p:sp>
        <p:nvSpPr>
          <p:cNvPr id="237576" name="Rectangle 4"/>
          <p:cNvSpPr>
            <a:spLocks noChangeArrowheads="1"/>
          </p:cNvSpPr>
          <p:nvPr/>
        </p:nvSpPr>
        <p:spPr bwMode="auto">
          <a:xfrm>
            <a:off x="890588" y="4718050"/>
            <a:ext cx="5851525" cy="4319588"/>
          </a:xfrm>
          <a:prstGeom prst="rect">
            <a:avLst/>
          </a:prstGeom>
          <a:noFill/>
          <a:ln w="9525">
            <a:noFill/>
            <a:miter lim="800000"/>
            <a:headEnd/>
            <a:tailEnd/>
          </a:ln>
        </p:spPr>
        <p:txBody>
          <a:bodyPr lIns="96620" tIns="48311" rIns="96620" bIns="48311"/>
          <a:lstStyle/>
          <a:p>
            <a:pPr algn="l">
              <a:lnSpc>
                <a:spcPct val="155000"/>
              </a:lnSpc>
              <a:spcBef>
                <a:spcPct val="30000"/>
              </a:spcBef>
            </a:pPr>
            <a:endParaRPr lang="en-US" sz="1200"/>
          </a:p>
          <a:p>
            <a:pPr algn="l">
              <a:lnSpc>
                <a:spcPct val="155000"/>
              </a:lnSpc>
              <a:spcBef>
                <a:spcPct val="30000"/>
              </a:spcBef>
            </a:pPr>
            <a:r>
              <a:rPr lang="en-US" sz="1200"/>
              <a:t>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a:t>
            </a:r>
          </a:p>
          <a:p>
            <a:pPr algn="l">
              <a:lnSpc>
                <a:spcPct val="155000"/>
              </a:lnSpc>
              <a:spcBef>
                <a:spcPct val="30000"/>
              </a:spcBef>
            </a:pPr>
            <a:endParaRPr lang="en-US" sz="1200"/>
          </a:p>
        </p:txBody>
      </p:sp>
    </p:spTree>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9618" name="Rectangle 2"/>
          <p:cNvSpPr>
            <a:spLocks noGrp="1" noChangeArrowheads="1"/>
          </p:cNvSpPr>
          <p:nvPr>
            <p:ph type="hdr" sz="quarter"/>
          </p:nvPr>
        </p:nvSpPr>
        <p:spPr>
          <a:xfrm>
            <a:off x="0" y="0"/>
            <a:ext cx="3170238" cy="479425"/>
          </a:xfrm>
          <a:prstGeom prst="rect">
            <a:avLst/>
          </a:prstGeom>
          <a:noFill/>
        </p:spPr>
        <p:txBody>
          <a:bodyPr/>
          <a:lstStyle/>
          <a:p>
            <a:r>
              <a:rPr lang="en-US" dirty="0" smtClean="0"/>
              <a:t> </a:t>
            </a:r>
            <a:endParaRPr lang="en-US" dirty="0"/>
          </a:p>
        </p:txBody>
      </p:sp>
      <p:sp>
        <p:nvSpPr>
          <p:cNvPr id="239619" name="Rectangle 3"/>
          <p:cNvSpPr>
            <a:spLocks noGrp="1" noChangeArrowheads="1"/>
          </p:cNvSpPr>
          <p:nvPr>
            <p:ph type="dt" sz="quarter" idx="1"/>
          </p:nvPr>
        </p:nvSpPr>
        <p:spPr>
          <a:xfrm>
            <a:off x="4143375" y="0"/>
            <a:ext cx="3170238" cy="479425"/>
          </a:xfrm>
          <a:prstGeom prst="rect">
            <a:avLst/>
          </a:prstGeom>
          <a:noFill/>
        </p:spPr>
        <p:txBody>
          <a:bodyPr/>
          <a:lstStyle/>
          <a:p>
            <a:r>
              <a:rPr lang="en-US" dirty="0" smtClean="0"/>
              <a:t> </a:t>
            </a:r>
            <a:endParaRPr lang="en-US" dirty="0"/>
          </a:p>
        </p:txBody>
      </p:sp>
      <p:sp>
        <p:nvSpPr>
          <p:cNvPr id="239620" name="Rectangle 6"/>
          <p:cNvSpPr>
            <a:spLocks noGrp="1" noChangeArrowheads="1"/>
          </p:cNvSpPr>
          <p:nvPr>
            <p:ph type="ftr" sz="quarter" idx="4"/>
          </p:nvPr>
        </p:nvSpPr>
        <p:spPr>
          <a:xfrm>
            <a:off x="0" y="9120188"/>
            <a:ext cx="3170238" cy="479425"/>
          </a:xfrm>
          <a:prstGeom prst="rect">
            <a:avLst/>
          </a:prstGeom>
          <a:noFill/>
        </p:spPr>
        <p:txBody>
          <a:bodyPr/>
          <a:lstStyle/>
          <a:p>
            <a:r>
              <a:rPr lang="en-US" dirty="0" smtClean="0"/>
              <a:t>  </a:t>
            </a:r>
            <a:endParaRPr lang="en-US" dirty="0"/>
          </a:p>
        </p:txBody>
      </p:sp>
      <p:sp>
        <p:nvSpPr>
          <p:cNvPr id="239621" name="Rectangle 7"/>
          <p:cNvSpPr>
            <a:spLocks noGrp="1" noChangeArrowheads="1"/>
          </p:cNvSpPr>
          <p:nvPr>
            <p:ph type="sldNum" sz="quarter" idx="5"/>
          </p:nvPr>
        </p:nvSpPr>
        <p:spPr>
          <a:xfrm>
            <a:off x="4143375" y="9120188"/>
            <a:ext cx="3170238" cy="479425"/>
          </a:xfrm>
          <a:prstGeom prst="rect">
            <a:avLst/>
          </a:prstGeom>
          <a:noFill/>
        </p:spPr>
        <p:txBody>
          <a:bodyPr/>
          <a:lstStyle/>
          <a:p>
            <a:fld id="{E0E181F9-971A-4EF2-89C0-0FF2ECB9CC1F}" type="slidenum">
              <a:rPr lang="en-US"/>
              <a:pPr/>
              <a:t>68</a:t>
            </a:fld>
            <a:endParaRPr lang="en-US"/>
          </a:p>
        </p:txBody>
      </p:sp>
      <p:sp>
        <p:nvSpPr>
          <p:cNvPr id="239622" name="Rectangle 2"/>
          <p:cNvSpPr>
            <a:spLocks noGrp="1" noRot="1" noChangeAspect="1" noChangeArrowheads="1" noTextEdit="1"/>
          </p:cNvSpPr>
          <p:nvPr>
            <p:ph type="sldImg"/>
          </p:nvPr>
        </p:nvSpPr>
        <p:spPr>
          <a:xfrm>
            <a:off x="1258888" y="720725"/>
            <a:ext cx="4800600" cy="3600450"/>
          </a:xfrm>
          <a:prstGeom prst="rect">
            <a:avLst/>
          </a:prstGeom>
          <a:solidFill>
            <a:srgbClr val="FFFFFF"/>
          </a:solidFill>
          <a:ln/>
        </p:spPr>
      </p:sp>
      <p:sp>
        <p:nvSpPr>
          <p:cNvPr id="239623" name="Rectangle 3"/>
          <p:cNvSpPr>
            <a:spLocks noGrp="1" noChangeArrowheads="1"/>
          </p:cNvSpPr>
          <p:nvPr>
            <p:ph type="body" idx="1"/>
          </p:nvPr>
        </p:nvSpPr>
        <p:spPr>
          <a:xfrm>
            <a:off x="731838" y="4560888"/>
            <a:ext cx="5851525" cy="4319587"/>
          </a:xfrm>
          <a:prstGeom prst="rect">
            <a:avLst/>
          </a:prstGeom>
          <a:solidFill>
            <a:srgbClr val="FFFFFF"/>
          </a:solidFill>
          <a:ln>
            <a:solidFill>
              <a:srgbClr val="000000"/>
            </a:solidFill>
          </a:ln>
        </p:spPr>
        <p:txBody>
          <a:bodyPr lIns="91414" tIns="45706" rIns="91414" bIns="45706"/>
          <a:lstStyle/>
          <a:p>
            <a:pPr eaLnBrk="1" hangingPunct="1"/>
            <a:r>
              <a:rPr lang="en-US" smtClean="0">
                <a:latin typeface="Times New Roman" charset="0"/>
              </a:rPr>
              <a:t>Use the </a:t>
            </a:r>
            <a:r>
              <a:rPr lang="en-US" b="1" smtClean="0">
                <a:latin typeface="Times New Roman" charset="0"/>
              </a:rPr>
              <a:t>T.O.V.A. Rating Form</a:t>
            </a:r>
            <a:r>
              <a:rPr lang="en-US" smtClean="0">
                <a:latin typeface="Times New Roman" charset="0"/>
              </a:rPr>
              <a:t> to record observations, etc., during testing.</a:t>
            </a:r>
          </a:p>
        </p:txBody>
      </p:sp>
      <p:sp>
        <p:nvSpPr>
          <p:cNvPr id="239624" name="Rectangle 4"/>
          <p:cNvSpPr>
            <a:spLocks noChangeArrowheads="1"/>
          </p:cNvSpPr>
          <p:nvPr/>
        </p:nvSpPr>
        <p:spPr bwMode="auto">
          <a:xfrm>
            <a:off x="890588" y="4718050"/>
            <a:ext cx="5851525" cy="4319588"/>
          </a:xfrm>
          <a:prstGeom prst="rect">
            <a:avLst/>
          </a:prstGeom>
          <a:noFill/>
          <a:ln w="9525">
            <a:noFill/>
            <a:miter lim="800000"/>
            <a:headEnd/>
            <a:tailEnd/>
          </a:ln>
        </p:spPr>
        <p:txBody>
          <a:bodyPr lIns="96620" tIns="48311" rIns="96620" bIns="48311"/>
          <a:lstStyle/>
          <a:p>
            <a:pPr algn="l">
              <a:lnSpc>
                <a:spcPct val="155000"/>
              </a:lnSpc>
              <a:spcBef>
                <a:spcPct val="30000"/>
              </a:spcBef>
            </a:pPr>
            <a:endParaRPr lang="en-US" sz="1200"/>
          </a:p>
          <a:p>
            <a:pPr algn="l">
              <a:lnSpc>
                <a:spcPct val="155000"/>
              </a:lnSpc>
              <a:spcBef>
                <a:spcPct val="30000"/>
              </a:spcBef>
            </a:pPr>
            <a:r>
              <a:rPr lang="en-US" sz="1200"/>
              <a:t>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a:t>
            </a:r>
          </a:p>
          <a:p>
            <a:pPr algn="l">
              <a:lnSpc>
                <a:spcPct val="155000"/>
              </a:lnSpc>
              <a:spcBef>
                <a:spcPct val="30000"/>
              </a:spcBef>
            </a:pPr>
            <a:endParaRPr lang="en-US" sz="1200"/>
          </a:p>
        </p:txBody>
      </p:sp>
    </p:spTree>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1666" name="Rectangle 2"/>
          <p:cNvSpPr>
            <a:spLocks noGrp="1" noChangeArrowheads="1"/>
          </p:cNvSpPr>
          <p:nvPr>
            <p:ph type="hdr" sz="quarter"/>
          </p:nvPr>
        </p:nvSpPr>
        <p:spPr>
          <a:xfrm>
            <a:off x="0" y="0"/>
            <a:ext cx="3170238" cy="479425"/>
          </a:xfrm>
          <a:prstGeom prst="rect">
            <a:avLst/>
          </a:prstGeom>
          <a:noFill/>
        </p:spPr>
        <p:txBody>
          <a:bodyPr/>
          <a:lstStyle/>
          <a:p>
            <a:r>
              <a:rPr lang="en-US" dirty="0" smtClean="0"/>
              <a:t> </a:t>
            </a:r>
            <a:endParaRPr lang="en-US" dirty="0"/>
          </a:p>
        </p:txBody>
      </p:sp>
      <p:sp>
        <p:nvSpPr>
          <p:cNvPr id="241667" name="Rectangle 3"/>
          <p:cNvSpPr>
            <a:spLocks noGrp="1" noChangeArrowheads="1"/>
          </p:cNvSpPr>
          <p:nvPr>
            <p:ph type="dt" sz="quarter" idx="1"/>
          </p:nvPr>
        </p:nvSpPr>
        <p:spPr>
          <a:xfrm>
            <a:off x="4143375" y="0"/>
            <a:ext cx="3170238" cy="479425"/>
          </a:xfrm>
          <a:prstGeom prst="rect">
            <a:avLst/>
          </a:prstGeom>
          <a:noFill/>
        </p:spPr>
        <p:txBody>
          <a:bodyPr/>
          <a:lstStyle/>
          <a:p>
            <a:r>
              <a:rPr lang="en-US" dirty="0" smtClean="0"/>
              <a:t> </a:t>
            </a:r>
            <a:endParaRPr lang="en-US" dirty="0"/>
          </a:p>
        </p:txBody>
      </p:sp>
      <p:sp>
        <p:nvSpPr>
          <p:cNvPr id="241668" name="Rectangle 6"/>
          <p:cNvSpPr>
            <a:spLocks noGrp="1" noChangeArrowheads="1"/>
          </p:cNvSpPr>
          <p:nvPr>
            <p:ph type="ftr" sz="quarter" idx="4"/>
          </p:nvPr>
        </p:nvSpPr>
        <p:spPr>
          <a:xfrm>
            <a:off x="0" y="9120188"/>
            <a:ext cx="3170238" cy="479425"/>
          </a:xfrm>
          <a:prstGeom prst="rect">
            <a:avLst/>
          </a:prstGeom>
          <a:noFill/>
        </p:spPr>
        <p:txBody>
          <a:bodyPr/>
          <a:lstStyle/>
          <a:p>
            <a:r>
              <a:rPr lang="en-US" dirty="0" smtClean="0"/>
              <a:t>  </a:t>
            </a:r>
            <a:endParaRPr lang="en-US" dirty="0"/>
          </a:p>
        </p:txBody>
      </p:sp>
      <p:sp>
        <p:nvSpPr>
          <p:cNvPr id="241669" name="Rectangle 7"/>
          <p:cNvSpPr>
            <a:spLocks noGrp="1" noChangeArrowheads="1"/>
          </p:cNvSpPr>
          <p:nvPr>
            <p:ph type="sldNum" sz="quarter" idx="5"/>
          </p:nvPr>
        </p:nvSpPr>
        <p:spPr>
          <a:xfrm>
            <a:off x="4143375" y="9120188"/>
            <a:ext cx="3170238" cy="479425"/>
          </a:xfrm>
          <a:prstGeom prst="rect">
            <a:avLst/>
          </a:prstGeom>
          <a:noFill/>
        </p:spPr>
        <p:txBody>
          <a:bodyPr/>
          <a:lstStyle/>
          <a:p>
            <a:fld id="{74A4DF88-6212-4F2C-A861-5F15EF7935E2}" type="slidenum">
              <a:rPr lang="en-US"/>
              <a:pPr/>
              <a:t>69</a:t>
            </a:fld>
            <a:endParaRPr lang="en-US"/>
          </a:p>
        </p:txBody>
      </p:sp>
      <p:sp>
        <p:nvSpPr>
          <p:cNvPr id="241670" name="Rectangle 2"/>
          <p:cNvSpPr>
            <a:spLocks noGrp="1" noRot="1" noChangeAspect="1" noChangeArrowheads="1" noTextEdit="1"/>
          </p:cNvSpPr>
          <p:nvPr>
            <p:ph type="sldImg"/>
          </p:nvPr>
        </p:nvSpPr>
        <p:spPr>
          <a:xfrm>
            <a:off x="1258888" y="720725"/>
            <a:ext cx="4800600" cy="3600450"/>
          </a:xfrm>
          <a:prstGeom prst="rect">
            <a:avLst/>
          </a:prstGeom>
          <a:solidFill>
            <a:srgbClr val="FFFFFF"/>
          </a:solidFill>
          <a:ln/>
        </p:spPr>
      </p:sp>
      <p:sp>
        <p:nvSpPr>
          <p:cNvPr id="241671" name="Rectangle 3"/>
          <p:cNvSpPr>
            <a:spLocks noGrp="1" noChangeArrowheads="1"/>
          </p:cNvSpPr>
          <p:nvPr>
            <p:ph type="body" idx="1"/>
          </p:nvPr>
        </p:nvSpPr>
        <p:spPr>
          <a:xfrm>
            <a:off x="974725" y="4560888"/>
            <a:ext cx="5365750" cy="4319587"/>
          </a:xfrm>
          <a:prstGeom prst="rect">
            <a:avLst/>
          </a:prstGeom>
          <a:solidFill>
            <a:srgbClr val="FFFFFF"/>
          </a:solidFill>
          <a:ln>
            <a:solidFill>
              <a:srgbClr val="000000"/>
            </a:solidFill>
          </a:ln>
        </p:spPr>
        <p:txBody>
          <a:bodyPr lIns="96634" tIns="48318" rIns="96634" bIns="48318"/>
          <a:lstStyle/>
          <a:p>
            <a:pPr eaLnBrk="1" hangingPunct="1"/>
            <a:r>
              <a:rPr lang="en-US" dirty="0" smtClean="0">
                <a:latin typeface="Times New Roman" charset="0"/>
              </a:rPr>
              <a:t>It’s easy enough to use, and is especially helpful when someone else, other than the clinician, is doing the testing.  It’s an easy way to communicate observations during testing.  You’ll note that the behaviors can be rated quarter by quarter</a:t>
            </a:r>
          </a:p>
        </p:txBody>
      </p:sp>
    </p:spTree>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3714" name="Rectangle 2"/>
          <p:cNvSpPr>
            <a:spLocks noGrp="1" noChangeArrowheads="1"/>
          </p:cNvSpPr>
          <p:nvPr>
            <p:ph type="hdr" sz="quarter"/>
          </p:nvPr>
        </p:nvSpPr>
        <p:spPr>
          <a:xfrm>
            <a:off x="0" y="0"/>
            <a:ext cx="3170238" cy="479425"/>
          </a:xfrm>
          <a:prstGeom prst="rect">
            <a:avLst/>
          </a:prstGeom>
          <a:noFill/>
        </p:spPr>
        <p:txBody>
          <a:bodyPr/>
          <a:lstStyle/>
          <a:p>
            <a:r>
              <a:rPr lang="en-US" dirty="0" smtClean="0"/>
              <a:t> </a:t>
            </a:r>
            <a:endParaRPr lang="en-US" dirty="0"/>
          </a:p>
        </p:txBody>
      </p:sp>
      <p:sp>
        <p:nvSpPr>
          <p:cNvPr id="243715" name="Rectangle 3"/>
          <p:cNvSpPr>
            <a:spLocks noGrp="1" noChangeArrowheads="1"/>
          </p:cNvSpPr>
          <p:nvPr>
            <p:ph type="dt" sz="quarter" idx="1"/>
          </p:nvPr>
        </p:nvSpPr>
        <p:spPr>
          <a:xfrm>
            <a:off x="4143375" y="0"/>
            <a:ext cx="3170238" cy="479425"/>
          </a:xfrm>
          <a:prstGeom prst="rect">
            <a:avLst/>
          </a:prstGeom>
          <a:noFill/>
        </p:spPr>
        <p:txBody>
          <a:bodyPr/>
          <a:lstStyle/>
          <a:p>
            <a:r>
              <a:rPr lang="en-US" dirty="0" smtClean="0"/>
              <a:t> </a:t>
            </a:r>
            <a:endParaRPr lang="en-US" dirty="0"/>
          </a:p>
        </p:txBody>
      </p:sp>
      <p:sp>
        <p:nvSpPr>
          <p:cNvPr id="243716" name="Rectangle 6"/>
          <p:cNvSpPr>
            <a:spLocks noGrp="1" noChangeArrowheads="1"/>
          </p:cNvSpPr>
          <p:nvPr>
            <p:ph type="ftr" sz="quarter" idx="4"/>
          </p:nvPr>
        </p:nvSpPr>
        <p:spPr>
          <a:xfrm>
            <a:off x="0" y="9120188"/>
            <a:ext cx="3170238" cy="479425"/>
          </a:xfrm>
          <a:prstGeom prst="rect">
            <a:avLst/>
          </a:prstGeom>
          <a:noFill/>
        </p:spPr>
        <p:txBody>
          <a:bodyPr/>
          <a:lstStyle/>
          <a:p>
            <a:r>
              <a:rPr lang="en-US" dirty="0" smtClean="0"/>
              <a:t>  </a:t>
            </a:r>
            <a:endParaRPr lang="en-US" dirty="0"/>
          </a:p>
        </p:txBody>
      </p:sp>
      <p:sp>
        <p:nvSpPr>
          <p:cNvPr id="243717" name="Rectangle 7"/>
          <p:cNvSpPr>
            <a:spLocks noGrp="1" noChangeArrowheads="1"/>
          </p:cNvSpPr>
          <p:nvPr>
            <p:ph type="sldNum" sz="quarter" idx="5"/>
          </p:nvPr>
        </p:nvSpPr>
        <p:spPr>
          <a:xfrm>
            <a:off x="4143375" y="9120188"/>
            <a:ext cx="3170238" cy="479425"/>
          </a:xfrm>
          <a:prstGeom prst="rect">
            <a:avLst/>
          </a:prstGeom>
          <a:noFill/>
        </p:spPr>
        <p:txBody>
          <a:bodyPr/>
          <a:lstStyle/>
          <a:p>
            <a:fld id="{4CCF483B-3E3C-46CB-8DB7-AC0964BF3C5F}" type="slidenum">
              <a:rPr lang="en-US"/>
              <a:pPr/>
              <a:t>70</a:t>
            </a:fld>
            <a:endParaRPr lang="en-US"/>
          </a:p>
        </p:txBody>
      </p:sp>
      <p:sp>
        <p:nvSpPr>
          <p:cNvPr id="243718" name="Rectangle 2"/>
          <p:cNvSpPr>
            <a:spLocks noGrp="1" noRot="1" noChangeAspect="1" noChangeArrowheads="1" noTextEdit="1"/>
          </p:cNvSpPr>
          <p:nvPr>
            <p:ph type="sldImg"/>
          </p:nvPr>
        </p:nvSpPr>
        <p:spPr>
          <a:xfrm>
            <a:off x="1258888" y="720725"/>
            <a:ext cx="4800600" cy="3600450"/>
          </a:xfrm>
          <a:prstGeom prst="rect">
            <a:avLst/>
          </a:prstGeom>
          <a:solidFill>
            <a:srgbClr val="FFFFFF"/>
          </a:solidFill>
          <a:ln/>
        </p:spPr>
      </p:sp>
      <p:sp>
        <p:nvSpPr>
          <p:cNvPr id="243719" name="Rectangle 3"/>
          <p:cNvSpPr>
            <a:spLocks noGrp="1" noChangeArrowheads="1"/>
          </p:cNvSpPr>
          <p:nvPr>
            <p:ph type="body" idx="1"/>
          </p:nvPr>
        </p:nvSpPr>
        <p:spPr>
          <a:xfrm>
            <a:off x="731838" y="4560888"/>
            <a:ext cx="5851525" cy="4319587"/>
          </a:xfrm>
          <a:prstGeom prst="rect">
            <a:avLst/>
          </a:prstGeom>
          <a:solidFill>
            <a:srgbClr val="FFFFFF"/>
          </a:solidFill>
          <a:ln>
            <a:solidFill>
              <a:srgbClr val="000000"/>
            </a:solidFill>
          </a:ln>
        </p:spPr>
        <p:txBody>
          <a:bodyPr lIns="91414" tIns="45706" rIns="91414" bIns="45706"/>
          <a:lstStyle/>
          <a:p>
            <a:pPr eaLnBrk="1" hangingPunct="1"/>
            <a:r>
              <a:rPr lang="en-US" smtClean="0">
                <a:latin typeface="Times New Roman" charset="0"/>
              </a:rPr>
              <a:t>Do record the use of caffeinated beverages and nicotine.  Don’t forget soda (or “pop”).</a:t>
            </a:r>
          </a:p>
        </p:txBody>
      </p:sp>
      <p:sp>
        <p:nvSpPr>
          <p:cNvPr id="243720" name="Rectangle 4"/>
          <p:cNvSpPr>
            <a:spLocks noChangeArrowheads="1"/>
          </p:cNvSpPr>
          <p:nvPr/>
        </p:nvSpPr>
        <p:spPr bwMode="auto">
          <a:xfrm>
            <a:off x="890588" y="4718050"/>
            <a:ext cx="5851525" cy="4319588"/>
          </a:xfrm>
          <a:prstGeom prst="rect">
            <a:avLst/>
          </a:prstGeom>
          <a:noFill/>
          <a:ln w="9525">
            <a:noFill/>
            <a:miter lim="800000"/>
            <a:headEnd/>
            <a:tailEnd/>
          </a:ln>
        </p:spPr>
        <p:txBody>
          <a:bodyPr lIns="96620" tIns="48311" rIns="96620" bIns="48311"/>
          <a:lstStyle/>
          <a:p>
            <a:pPr algn="l">
              <a:lnSpc>
                <a:spcPct val="155000"/>
              </a:lnSpc>
              <a:spcBef>
                <a:spcPct val="30000"/>
              </a:spcBef>
            </a:pPr>
            <a:endParaRPr lang="en-US" sz="1200"/>
          </a:p>
          <a:p>
            <a:pPr algn="l">
              <a:lnSpc>
                <a:spcPct val="155000"/>
              </a:lnSpc>
              <a:spcBef>
                <a:spcPct val="30000"/>
              </a:spcBef>
            </a:pPr>
            <a:r>
              <a:rPr lang="en-US" sz="1200"/>
              <a:t>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a:t>
            </a:r>
          </a:p>
          <a:p>
            <a:pPr algn="l">
              <a:lnSpc>
                <a:spcPct val="155000"/>
              </a:lnSpc>
              <a:spcBef>
                <a:spcPct val="30000"/>
              </a:spcBef>
            </a:pPr>
            <a:endParaRPr lang="en-US" sz="1200"/>
          </a:p>
        </p:txBody>
      </p:sp>
    </p:spTree>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9858" name="Rectangle 2"/>
          <p:cNvSpPr>
            <a:spLocks noGrp="1" noChangeArrowheads="1"/>
          </p:cNvSpPr>
          <p:nvPr>
            <p:ph type="hdr" sz="quarter"/>
          </p:nvPr>
        </p:nvSpPr>
        <p:spPr>
          <a:xfrm>
            <a:off x="0" y="0"/>
            <a:ext cx="3170238" cy="479425"/>
          </a:xfrm>
          <a:prstGeom prst="rect">
            <a:avLst/>
          </a:prstGeom>
          <a:noFill/>
        </p:spPr>
        <p:txBody>
          <a:bodyPr/>
          <a:lstStyle/>
          <a:p>
            <a:r>
              <a:rPr lang="en-US" dirty="0" smtClean="0"/>
              <a:t> </a:t>
            </a:r>
            <a:endParaRPr lang="en-US" dirty="0"/>
          </a:p>
        </p:txBody>
      </p:sp>
      <p:sp>
        <p:nvSpPr>
          <p:cNvPr id="249859" name="Rectangle 3"/>
          <p:cNvSpPr>
            <a:spLocks noGrp="1" noChangeArrowheads="1"/>
          </p:cNvSpPr>
          <p:nvPr>
            <p:ph type="dt" sz="quarter" idx="1"/>
          </p:nvPr>
        </p:nvSpPr>
        <p:spPr>
          <a:xfrm>
            <a:off x="4143375" y="0"/>
            <a:ext cx="3170238" cy="479425"/>
          </a:xfrm>
          <a:prstGeom prst="rect">
            <a:avLst/>
          </a:prstGeom>
          <a:noFill/>
        </p:spPr>
        <p:txBody>
          <a:bodyPr/>
          <a:lstStyle/>
          <a:p>
            <a:r>
              <a:rPr lang="en-US" dirty="0" smtClean="0"/>
              <a:t> </a:t>
            </a:r>
            <a:endParaRPr lang="en-US" dirty="0"/>
          </a:p>
        </p:txBody>
      </p:sp>
      <p:sp>
        <p:nvSpPr>
          <p:cNvPr id="249860" name="Rectangle 6"/>
          <p:cNvSpPr>
            <a:spLocks noGrp="1" noChangeArrowheads="1"/>
          </p:cNvSpPr>
          <p:nvPr>
            <p:ph type="ftr" sz="quarter" idx="4"/>
          </p:nvPr>
        </p:nvSpPr>
        <p:spPr>
          <a:xfrm>
            <a:off x="0" y="9120188"/>
            <a:ext cx="3170238" cy="479425"/>
          </a:xfrm>
          <a:prstGeom prst="rect">
            <a:avLst/>
          </a:prstGeom>
          <a:noFill/>
        </p:spPr>
        <p:txBody>
          <a:bodyPr/>
          <a:lstStyle/>
          <a:p>
            <a:r>
              <a:rPr lang="en-US" dirty="0" smtClean="0"/>
              <a:t>  </a:t>
            </a:r>
            <a:endParaRPr lang="en-US" dirty="0"/>
          </a:p>
        </p:txBody>
      </p:sp>
      <p:sp>
        <p:nvSpPr>
          <p:cNvPr id="249861" name="Rectangle 7"/>
          <p:cNvSpPr>
            <a:spLocks noGrp="1" noChangeArrowheads="1"/>
          </p:cNvSpPr>
          <p:nvPr>
            <p:ph type="sldNum" sz="quarter" idx="5"/>
          </p:nvPr>
        </p:nvSpPr>
        <p:spPr>
          <a:xfrm>
            <a:off x="4143375" y="9120188"/>
            <a:ext cx="3170238" cy="479425"/>
          </a:xfrm>
          <a:prstGeom prst="rect">
            <a:avLst/>
          </a:prstGeom>
          <a:noFill/>
        </p:spPr>
        <p:txBody>
          <a:bodyPr/>
          <a:lstStyle/>
          <a:p>
            <a:fld id="{4EA0C4A6-D212-4B1B-91FB-BE87EBE5E91D}" type="slidenum">
              <a:rPr lang="en-US"/>
              <a:pPr/>
              <a:t>71</a:t>
            </a:fld>
            <a:endParaRPr lang="en-US"/>
          </a:p>
        </p:txBody>
      </p:sp>
      <p:sp>
        <p:nvSpPr>
          <p:cNvPr id="249862" name="Rectangle 2"/>
          <p:cNvSpPr>
            <a:spLocks noGrp="1" noRot="1" noChangeAspect="1" noChangeArrowheads="1" noTextEdit="1"/>
          </p:cNvSpPr>
          <p:nvPr>
            <p:ph type="sldImg"/>
          </p:nvPr>
        </p:nvSpPr>
        <p:spPr>
          <a:xfrm>
            <a:off x="1258888" y="720725"/>
            <a:ext cx="4800600" cy="3600450"/>
          </a:xfrm>
          <a:prstGeom prst="rect">
            <a:avLst/>
          </a:prstGeom>
          <a:solidFill>
            <a:srgbClr val="FFFFFF"/>
          </a:solidFill>
          <a:ln/>
        </p:spPr>
      </p:sp>
      <p:sp>
        <p:nvSpPr>
          <p:cNvPr id="249863" name="Rectangle 3"/>
          <p:cNvSpPr>
            <a:spLocks noGrp="1" noChangeArrowheads="1"/>
          </p:cNvSpPr>
          <p:nvPr>
            <p:ph type="body" idx="1"/>
          </p:nvPr>
        </p:nvSpPr>
        <p:spPr>
          <a:xfrm>
            <a:off x="731838" y="4560888"/>
            <a:ext cx="5851525" cy="4319587"/>
          </a:xfrm>
          <a:prstGeom prst="rect">
            <a:avLst/>
          </a:prstGeom>
          <a:solidFill>
            <a:srgbClr val="FFFFFF"/>
          </a:solidFill>
          <a:ln>
            <a:solidFill>
              <a:srgbClr val="000000"/>
            </a:solidFill>
          </a:ln>
        </p:spPr>
        <p:txBody>
          <a:bodyPr lIns="91414" tIns="45706" rIns="91414" bIns="45706"/>
          <a:lstStyle/>
          <a:p>
            <a:pPr marL="914400" lvl="2" indent="0" eaLnBrk="1" hangingPunct="1"/>
            <a:r>
              <a:rPr lang="en-US" smtClean="0">
                <a:latin typeface="Times New Roman" charset="0"/>
              </a:rPr>
              <a:t>If doing two T.O.V.As (like the T.O.V.A. and the T.O.V.A.-A.) the same morning, allow a 1½ rest in between the two tests.</a:t>
            </a:r>
          </a:p>
          <a:p>
            <a:pPr marL="914400" lvl="2" indent="0" eaLnBrk="1" hangingPunct="1"/>
            <a:endParaRPr lang="en-US" smtClean="0">
              <a:latin typeface="Times New Roman" charset="0"/>
            </a:endParaRPr>
          </a:p>
          <a:p>
            <a:pPr marL="914400" lvl="2" indent="0" eaLnBrk="1" hangingPunct="1"/>
            <a:r>
              <a:rPr lang="en-US" smtClean="0">
                <a:latin typeface="Times New Roman" charset="0"/>
              </a:rPr>
              <a:t>A 1.5 hour interval is sufficient for doing a challenge medication test the same day as a baseline if the medication is a short acting form.  For long acting forms, you should allow an interval of 2.5-3 hours.</a:t>
            </a:r>
          </a:p>
        </p:txBody>
      </p:sp>
      <p:sp>
        <p:nvSpPr>
          <p:cNvPr id="249864" name="Rectangle 4"/>
          <p:cNvSpPr>
            <a:spLocks noChangeArrowheads="1"/>
          </p:cNvSpPr>
          <p:nvPr/>
        </p:nvSpPr>
        <p:spPr bwMode="auto">
          <a:xfrm>
            <a:off x="890588" y="4718050"/>
            <a:ext cx="5851525" cy="4319588"/>
          </a:xfrm>
          <a:prstGeom prst="rect">
            <a:avLst/>
          </a:prstGeom>
          <a:noFill/>
          <a:ln w="9525">
            <a:noFill/>
            <a:miter lim="800000"/>
            <a:headEnd/>
            <a:tailEnd/>
          </a:ln>
        </p:spPr>
        <p:txBody>
          <a:bodyPr lIns="96620" tIns="48311" rIns="96620" bIns="48311"/>
          <a:lstStyle/>
          <a:p>
            <a:pPr algn="l">
              <a:lnSpc>
                <a:spcPct val="155000"/>
              </a:lnSpc>
              <a:spcBef>
                <a:spcPct val="30000"/>
              </a:spcBef>
            </a:pPr>
            <a:endParaRPr lang="en-US" sz="1200"/>
          </a:p>
          <a:p>
            <a:pPr algn="l">
              <a:lnSpc>
                <a:spcPct val="155000"/>
              </a:lnSpc>
              <a:spcBef>
                <a:spcPct val="30000"/>
              </a:spcBef>
            </a:pPr>
            <a:r>
              <a:rPr lang="en-US" sz="1200"/>
              <a:t>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a:t>
            </a:r>
          </a:p>
          <a:p>
            <a:pPr algn="l">
              <a:lnSpc>
                <a:spcPct val="155000"/>
              </a:lnSpc>
              <a:spcBef>
                <a:spcPct val="30000"/>
              </a:spcBef>
            </a:pPr>
            <a:endParaRPr lang="en-US" sz="1200"/>
          </a:p>
        </p:txBody>
      </p:sp>
    </p:spTree>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1906" name="Slide Image Placeholder 1"/>
          <p:cNvSpPr>
            <a:spLocks noGrp="1" noRot="1" noChangeAspect="1" noTextEdit="1"/>
          </p:cNvSpPr>
          <p:nvPr>
            <p:ph type="sldImg"/>
          </p:nvPr>
        </p:nvSpPr>
        <p:spPr>
          <a:xfrm>
            <a:off x="1258888" y="720725"/>
            <a:ext cx="4800600" cy="3600450"/>
          </a:xfrm>
          <a:prstGeom prst="rect">
            <a:avLst/>
          </a:prstGeom>
          <a:ln/>
        </p:spPr>
      </p:sp>
      <p:sp>
        <p:nvSpPr>
          <p:cNvPr id="251907" name="Notes Placeholder 2"/>
          <p:cNvSpPr>
            <a:spLocks noGrp="1"/>
          </p:cNvSpPr>
          <p:nvPr>
            <p:ph type="body" idx="1"/>
          </p:nvPr>
        </p:nvSpPr>
        <p:spPr>
          <a:xfrm>
            <a:off x="731838" y="4560888"/>
            <a:ext cx="5851525" cy="4319587"/>
          </a:xfrm>
          <a:prstGeom prst="rect">
            <a:avLst/>
          </a:prstGeom>
          <a:noFill/>
          <a:ln/>
        </p:spPr>
        <p:txBody>
          <a:bodyPr/>
          <a:lstStyle/>
          <a:p>
            <a:r>
              <a:rPr lang="en-US" smtClean="0"/>
              <a:t>A person’s auditory and visual processing may be different.</a:t>
            </a:r>
          </a:p>
        </p:txBody>
      </p:sp>
      <p:sp>
        <p:nvSpPr>
          <p:cNvPr id="251908" name="Header Placeholder 3"/>
          <p:cNvSpPr>
            <a:spLocks noGrp="1"/>
          </p:cNvSpPr>
          <p:nvPr>
            <p:ph type="hdr" sz="quarter"/>
          </p:nvPr>
        </p:nvSpPr>
        <p:spPr>
          <a:xfrm>
            <a:off x="0" y="0"/>
            <a:ext cx="3170238" cy="479425"/>
          </a:xfrm>
          <a:prstGeom prst="rect">
            <a:avLst/>
          </a:prstGeom>
          <a:noFill/>
        </p:spPr>
        <p:txBody>
          <a:bodyPr/>
          <a:lstStyle/>
          <a:p>
            <a:r>
              <a:rPr lang="en-US" dirty="0" smtClean="0"/>
              <a:t> </a:t>
            </a:r>
            <a:endParaRPr lang="en-US" dirty="0"/>
          </a:p>
        </p:txBody>
      </p:sp>
      <p:sp>
        <p:nvSpPr>
          <p:cNvPr id="251909" name="Date Placeholder 4"/>
          <p:cNvSpPr>
            <a:spLocks noGrp="1"/>
          </p:cNvSpPr>
          <p:nvPr>
            <p:ph type="dt" sz="quarter" idx="1"/>
          </p:nvPr>
        </p:nvSpPr>
        <p:spPr>
          <a:xfrm>
            <a:off x="4143375" y="0"/>
            <a:ext cx="3170238" cy="479425"/>
          </a:xfrm>
          <a:prstGeom prst="rect">
            <a:avLst/>
          </a:prstGeom>
          <a:noFill/>
        </p:spPr>
        <p:txBody>
          <a:bodyPr/>
          <a:lstStyle/>
          <a:p>
            <a:r>
              <a:rPr lang="en-US" dirty="0" smtClean="0"/>
              <a:t> </a:t>
            </a:r>
            <a:endParaRPr lang="en-US" dirty="0"/>
          </a:p>
        </p:txBody>
      </p:sp>
      <p:sp>
        <p:nvSpPr>
          <p:cNvPr id="251910" name="Footer Placeholder 5"/>
          <p:cNvSpPr>
            <a:spLocks noGrp="1"/>
          </p:cNvSpPr>
          <p:nvPr>
            <p:ph type="ftr" sz="quarter" idx="4"/>
          </p:nvPr>
        </p:nvSpPr>
        <p:spPr>
          <a:xfrm>
            <a:off x="0" y="9120188"/>
            <a:ext cx="3170238" cy="479425"/>
          </a:xfrm>
          <a:prstGeom prst="rect">
            <a:avLst/>
          </a:prstGeom>
          <a:noFill/>
        </p:spPr>
        <p:txBody>
          <a:bodyPr/>
          <a:lstStyle/>
          <a:p>
            <a:r>
              <a:rPr lang="en-US" dirty="0" smtClean="0"/>
              <a:t>  </a:t>
            </a:r>
            <a:endParaRPr lang="en-US" dirty="0"/>
          </a:p>
        </p:txBody>
      </p:sp>
      <p:sp>
        <p:nvSpPr>
          <p:cNvPr id="251911" name="Slide Number Placeholder 6"/>
          <p:cNvSpPr>
            <a:spLocks noGrp="1"/>
          </p:cNvSpPr>
          <p:nvPr>
            <p:ph type="sldNum" sz="quarter" idx="5"/>
          </p:nvPr>
        </p:nvSpPr>
        <p:spPr>
          <a:xfrm>
            <a:off x="4143375" y="9120188"/>
            <a:ext cx="3170238" cy="479425"/>
          </a:xfrm>
          <a:prstGeom prst="rect">
            <a:avLst/>
          </a:prstGeom>
          <a:noFill/>
        </p:spPr>
        <p:txBody>
          <a:bodyPr/>
          <a:lstStyle/>
          <a:p>
            <a:fld id="{62DDECF2-B518-4289-BCE4-680E39FD93ED}" type="slidenum">
              <a:rPr lang="en-US"/>
              <a:pPr/>
              <a:t>72</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ChangeArrowheads="1"/>
          </p:cNvSpPr>
          <p:nvPr>
            <p:ph type="hdr" sz="quarter"/>
          </p:nvPr>
        </p:nvSpPr>
        <p:spPr>
          <a:xfrm>
            <a:off x="0" y="0"/>
            <a:ext cx="3170238" cy="479425"/>
          </a:xfrm>
          <a:prstGeom prst="rect">
            <a:avLst/>
          </a:prstGeom>
          <a:noFill/>
        </p:spPr>
        <p:txBody>
          <a:bodyPr/>
          <a:lstStyle/>
          <a:p>
            <a:r>
              <a:rPr lang="en-US" dirty="0" smtClean="0"/>
              <a:t> </a:t>
            </a:r>
            <a:endParaRPr lang="en-US" dirty="0"/>
          </a:p>
        </p:txBody>
      </p:sp>
      <p:sp>
        <p:nvSpPr>
          <p:cNvPr id="37891" name="Rectangle 3"/>
          <p:cNvSpPr>
            <a:spLocks noGrp="1" noChangeArrowheads="1"/>
          </p:cNvSpPr>
          <p:nvPr>
            <p:ph type="dt" sz="quarter" idx="1"/>
          </p:nvPr>
        </p:nvSpPr>
        <p:spPr>
          <a:xfrm>
            <a:off x="4143375" y="0"/>
            <a:ext cx="3170238" cy="479425"/>
          </a:xfrm>
          <a:prstGeom prst="rect">
            <a:avLst/>
          </a:prstGeom>
          <a:noFill/>
        </p:spPr>
        <p:txBody>
          <a:bodyPr/>
          <a:lstStyle/>
          <a:p>
            <a:r>
              <a:rPr lang="en-US" dirty="0" smtClean="0"/>
              <a:t> </a:t>
            </a:r>
            <a:endParaRPr lang="en-US" dirty="0"/>
          </a:p>
        </p:txBody>
      </p:sp>
      <p:sp>
        <p:nvSpPr>
          <p:cNvPr id="37892" name="Rectangle 6"/>
          <p:cNvSpPr>
            <a:spLocks noGrp="1" noChangeArrowheads="1"/>
          </p:cNvSpPr>
          <p:nvPr>
            <p:ph type="ftr" sz="quarter" idx="4"/>
          </p:nvPr>
        </p:nvSpPr>
        <p:spPr>
          <a:xfrm>
            <a:off x="0" y="9120188"/>
            <a:ext cx="3170238" cy="479425"/>
          </a:xfrm>
          <a:prstGeom prst="rect">
            <a:avLst/>
          </a:prstGeom>
          <a:noFill/>
        </p:spPr>
        <p:txBody>
          <a:bodyPr/>
          <a:lstStyle/>
          <a:p>
            <a:r>
              <a:rPr lang="en-US" dirty="0" smtClean="0"/>
              <a:t>  </a:t>
            </a:r>
            <a:endParaRPr lang="en-US" dirty="0"/>
          </a:p>
        </p:txBody>
      </p:sp>
      <p:sp>
        <p:nvSpPr>
          <p:cNvPr id="37893" name="Rectangle 7"/>
          <p:cNvSpPr>
            <a:spLocks noGrp="1" noChangeArrowheads="1"/>
          </p:cNvSpPr>
          <p:nvPr>
            <p:ph type="sldNum" sz="quarter" idx="5"/>
          </p:nvPr>
        </p:nvSpPr>
        <p:spPr>
          <a:xfrm>
            <a:off x="4143375" y="9120188"/>
            <a:ext cx="3170238" cy="479425"/>
          </a:xfrm>
          <a:prstGeom prst="rect">
            <a:avLst/>
          </a:prstGeom>
          <a:noFill/>
        </p:spPr>
        <p:txBody>
          <a:bodyPr/>
          <a:lstStyle/>
          <a:p>
            <a:fld id="{8CAFF6E2-6DBE-431E-8816-8CDC4951B573}" type="slidenum">
              <a:rPr lang="en-US"/>
              <a:pPr/>
              <a:t>7</a:t>
            </a:fld>
            <a:endParaRPr lang="en-US"/>
          </a:p>
        </p:txBody>
      </p:sp>
      <p:sp>
        <p:nvSpPr>
          <p:cNvPr id="37894" name="Rectangle 2"/>
          <p:cNvSpPr>
            <a:spLocks noGrp="1" noRot="1" noChangeAspect="1" noChangeArrowheads="1" noTextEdit="1"/>
          </p:cNvSpPr>
          <p:nvPr>
            <p:ph type="sldImg"/>
          </p:nvPr>
        </p:nvSpPr>
        <p:spPr>
          <a:xfrm>
            <a:off x="1258888" y="720725"/>
            <a:ext cx="4800600" cy="3600450"/>
          </a:xfrm>
          <a:prstGeom prst="rect">
            <a:avLst/>
          </a:prstGeom>
          <a:solidFill>
            <a:srgbClr val="FFFFFF"/>
          </a:solidFill>
          <a:ln/>
        </p:spPr>
      </p:sp>
      <p:sp>
        <p:nvSpPr>
          <p:cNvPr id="37895" name="Rectangle 3"/>
          <p:cNvSpPr>
            <a:spLocks noGrp="1" noChangeArrowheads="1"/>
          </p:cNvSpPr>
          <p:nvPr>
            <p:ph type="body" idx="1"/>
          </p:nvPr>
        </p:nvSpPr>
        <p:spPr>
          <a:xfrm>
            <a:off x="974725" y="4560888"/>
            <a:ext cx="5365750" cy="4319587"/>
          </a:xfrm>
          <a:prstGeom prst="rect">
            <a:avLst/>
          </a:prstGeom>
          <a:solidFill>
            <a:srgbClr val="FFFFFF"/>
          </a:solidFill>
          <a:ln>
            <a:solidFill>
              <a:srgbClr val="000000"/>
            </a:solidFill>
          </a:ln>
        </p:spPr>
        <p:txBody>
          <a:bodyPr lIns="96634" tIns="48318" rIns="96634" bIns="48318">
            <a:normAutofit fontScale="77500" lnSpcReduction="20000"/>
          </a:bodyPr>
          <a:lstStyle/>
          <a:p>
            <a:pPr eaLnBrk="1" hangingPunct="1"/>
            <a:r>
              <a:rPr lang="en-US" dirty="0" smtClean="0">
                <a:latin typeface="Times New Roman" charset="0"/>
              </a:rPr>
              <a:t>Well, here are the two histograms together.  The one that we said would be almost normal for a six year old boy (the black lines) was actually the performance of a 24 year old graduate student with a measured IQ above 135.  He was responding both significantly slower and faster than normal and sometimes he was very, very slow (like 1 second).  If someone was processing information that slowly and inconsistently, there’s no way they could assimilate a graduate level lecture or comprehend a textbook without tremendous effort and numerous re-readings.  Even a “simple” with four or five bits of information in it wouldn’t be easy to understand. </a:t>
            </a:r>
          </a:p>
          <a:p>
            <a:pPr eaLnBrk="1" hangingPunct="1"/>
            <a:endParaRPr lang="en-US" dirty="0" smtClean="0">
              <a:latin typeface="Times New Roman" charset="0"/>
            </a:endParaRPr>
          </a:p>
          <a:p>
            <a:pPr eaLnBrk="1" hangingPunct="1"/>
            <a:endParaRPr lang="en-US" dirty="0" smtClean="0">
              <a:latin typeface="Times New Roman" charset="0"/>
            </a:endParaRPr>
          </a:p>
          <a:p>
            <a:pPr eaLnBrk="1" hangingPunct="1"/>
            <a:r>
              <a:rPr lang="en-US" dirty="0" smtClean="0">
                <a:latin typeface="Times New Roman" charset="0"/>
              </a:rPr>
              <a:t>The one (the grey lines) that we said would be normal for a young adult male?  That’s the same 24 year old graduate student who was recently diagnosed as having the Inattentive Type of ADHD taking the </a:t>
            </a:r>
            <a:r>
              <a:rPr lang="en-US" dirty="0" err="1" smtClean="0">
                <a:latin typeface="Times New Roman" charset="0"/>
              </a:rPr>
              <a:t>T.O.V.A.</a:t>
            </a:r>
            <a:r>
              <a:rPr lang="en-US" dirty="0" smtClean="0">
                <a:latin typeface="Times New Roman" charset="0"/>
              </a:rPr>
              <a:t> a second time the same day, 1.5 hours after taking 2.5 mg of methylphenidate (a very low dose).  His performance completely normalizes with half of the smallest available tablet of this short acting </a:t>
            </a:r>
            <a:r>
              <a:rPr lang="en-US" dirty="0" err="1" smtClean="0">
                <a:latin typeface="Times New Roman" charset="0"/>
              </a:rPr>
              <a:t>psychostimulant</a:t>
            </a:r>
            <a:r>
              <a:rPr lang="en-US" dirty="0" smtClean="0">
                <a:latin typeface="Times New Roman" charset="0"/>
              </a:rPr>
              <a:t> (known also as </a:t>
            </a:r>
            <a:r>
              <a:rPr lang="en-US" dirty="0" err="1" smtClean="0">
                <a:latin typeface="Times New Roman" charset="0"/>
              </a:rPr>
              <a:t>Ritalin</a:t>
            </a:r>
            <a:r>
              <a:rPr lang="en-US" baseline="30000" dirty="0" err="1" smtClean="0">
                <a:latin typeface="Times New Roman" charset="0"/>
              </a:rPr>
              <a:t>TM</a:t>
            </a:r>
            <a:r>
              <a:rPr lang="en-US" dirty="0" smtClean="0">
                <a:latin typeface="Times New Roman" charset="0"/>
              </a:rPr>
              <a:t>).  And four hours later, he’s back to his usual inconsistent responses.  </a:t>
            </a:r>
          </a:p>
          <a:p>
            <a:pPr eaLnBrk="1" hangingPunct="1"/>
            <a:endParaRPr lang="en-US" dirty="0" smtClean="0">
              <a:latin typeface="Times New Roman" charset="0"/>
            </a:endParaRPr>
          </a:p>
          <a:p>
            <a:pPr eaLnBrk="1" hangingPunct="1"/>
            <a:r>
              <a:rPr lang="en-US" dirty="0" smtClean="0">
                <a:latin typeface="Times New Roman" charset="0"/>
              </a:rPr>
              <a:t>Note that he appeared to be </a:t>
            </a:r>
          </a:p>
          <a:p>
            <a:pPr marL="914400" lvl="2" indent="0" eaLnBrk="1" hangingPunct="1"/>
            <a:r>
              <a:rPr lang="en-US" altLang="en-US" dirty="0" smtClean="0">
                <a:latin typeface="Symbol" charset="2"/>
                <a:sym typeface="Symbol" charset="2"/>
              </a:rPr>
              <a:t>ｷ</a:t>
            </a:r>
            <a:r>
              <a:rPr lang="en-US" dirty="0" smtClean="0">
                <a:latin typeface="Symbol" charset="2"/>
                <a:sym typeface="Symbol" charset="2"/>
              </a:rPr>
              <a:t>	</a:t>
            </a:r>
            <a:r>
              <a:rPr lang="en-US" dirty="0" smtClean="0">
                <a:latin typeface="Times New Roman" charset="0"/>
              </a:rPr>
              <a:t>1) processing information and responding very inconsistently, and </a:t>
            </a:r>
          </a:p>
          <a:p>
            <a:pPr marL="914400" lvl="2" indent="0" eaLnBrk="1" hangingPunct="1"/>
            <a:r>
              <a:rPr lang="en-US" altLang="en-US" dirty="0" smtClean="0">
                <a:latin typeface="Symbol" charset="2"/>
                <a:sym typeface="Symbol" charset="2"/>
              </a:rPr>
              <a:t>ｷ</a:t>
            </a:r>
            <a:r>
              <a:rPr lang="en-US" dirty="0" smtClean="0">
                <a:latin typeface="Symbol" charset="2"/>
                <a:sym typeface="Symbol" charset="2"/>
              </a:rPr>
              <a:t>	</a:t>
            </a:r>
            <a:r>
              <a:rPr lang="en-US" dirty="0" smtClean="0">
                <a:latin typeface="Times New Roman" charset="0"/>
              </a:rPr>
              <a:t>2) that it took very little medication for his performance to normalize.</a:t>
            </a:r>
            <a:endParaRPr lang="en-US" dirty="0" smtClean="0"/>
          </a:p>
        </p:txBody>
      </p:sp>
    </p:spTree>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02" name="Rectangle 2"/>
          <p:cNvSpPr>
            <a:spLocks noGrp="1" noChangeArrowheads="1"/>
          </p:cNvSpPr>
          <p:nvPr>
            <p:ph type="hdr" sz="quarter"/>
          </p:nvPr>
        </p:nvSpPr>
        <p:spPr>
          <a:xfrm>
            <a:off x="0" y="0"/>
            <a:ext cx="3170238" cy="479425"/>
          </a:xfrm>
          <a:prstGeom prst="rect">
            <a:avLst/>
          </a:prstGeom>
          <a:noFill/>
        </p:spPr>
        <p:txBody>
          <a:bodyPr/>
          <a:lstStyle/>
          <a:p>
            <a:r>
              <a:rPr lang="en-US" dirty="0" smtClean="0"/>
              <a:t> </a:t>
            </a:r>
            <a:endParaRPr lang="en-US" dirty="0"/>
          </a:p>
        </p:txBody>
      </p:sp>
      <p:sp>
        <p:nvSpPr>
          <p:cNvPr id="256003" name="Rectangle 3"/>
          <p:cNvSpPr>
            <a:spLocks noGrp="1" noChangeArrowheads="1"/>
          </p:cNvSpPr>
          <p:nvPr>
            <p:ph type="dt" sz="quarter" idx="1"/>
          </p:nvPr>
        </p:nvSpPr>
        <p:spPr>
          <a:xfrm>
            <a:off x="4143375" y="0"/>
            <a:ext cx="3170238" cy="479425"/>
          </a:xfrm>
          <a:prstGeom prst="rect">
            <a:avLst/>
          </a:prstGeom>
          <a:noFill/>
        </p:spPr>
        <p:txBody>
          <a:bodyPr/>
          <a:lstStyle/>
          <a:p>
            <a:r>
              <a:rPr lang="en-US" dirty="0" smtClean="0"/>
              <a:t> </a:t>
            </a:r>
            <a:endParaRPr lang="en-US" dirty="0"/>
          </a:p>
        </p:txBody>
      </p:sp>
      <p:sp>
        <p:nvSpPr>
          <p:cNvPr id="256004" name="Rectangle 6"/>
          <p:cNvSpPr>
            <a:spLocks noGrp="1" noChangeArrowheads="1"/>
          </p:cNvSpPr>
          <p:nvPr>
            <p:ph type="ftr" sz="quarter" idx="4"/>
          </p:nvPr>
        </p:nvSpPr>
        <p:spPr>
          <a:xfrm>
            <a:off x="0" y="9120188"/>
            <a:ext cx="3170238" cy="479425"/>
          </a:xfrm>
          <a:prstGeom prst="rect">
            <a:avLst/>
          </a:prstGeom>
          <a:noFill/>
        </p:spPr>
        <p:txBody>
          <a:bodyPr/>
          <a:lstStyle/>
          <a:p>
            <a:r>
              <a:rPr lang="en-US" dirty="0" smtClean="0"/>
              <a:t>  </a:t>
            </a:r>
            <a:endParaRPr lang="en-US" dirty="0"/>
          </a:p>
        </p:txBody>
      </p:sp>
      <p:sp>
        <p:nvSpPr>
          <p:cNvPr id="256005" name="Rectangle 7"/>
          <p:cNvSpPr>
            <a:spLocks noGrp="1" noChangeArrowheads="1"/>
          </p:cNvSpPr>
          <p:nvPr>
            <p:ph type="sldNum" sz="quarter" idx="5"/>
          </p:nvPr>
        </p:nvSpPr>
        <p:spPr>
          <a:xfrm>
            <a:off x="4143375" y="9120188"/>
            <a:ext cx="3170238" cy="479425"/>
          </a:xfrm>
          <a:prstGeom prst="rect">
            <a:avLst/>
          </a:prstGeom>
          <a:noFill/>
        </p:spPr>
        <p:txBody>
          <a:bodyPr/>
          <a:lstStyle/>
          <a:p>
            <a:fld id="{99202D76-42A2-4FB0-9D9C-88089CD2C05B}" type="slidenum">
              <a:rPr lang="en-US"/>
              <a:pPr/>
              <a:t>73</a:t>
            </a:fld>
            <a:endParaRPr lang="en-US"/>
          </a:p>
        </p:txBody>
      </p:sp>
      <p:sp>
        <p:nvSpPr>
          <p:cNvPr id="256006" name="Rectangle 2"/>
          <p:cNvSpPr>
            <a:spLocks noGrp="1" noRot="1" noChangeAspect="1" noChangeArrowheads="1" noTextEdit="1"/>
          </p:cNvSpPr>
          <p:nvPr>
            <p:ph type="sldImg"/>
          </p:nvPr>
        </p:nvSpPr>
        <p:spPr>
          <a:xfrm>
            <a:off x="1258888" y="719138"/>
            <a:ext cx="4800600" cy="3600450"/>
          </a:xfrm>
          <a:prstGeom prst="rect">
            <a:avLst/>
          </a:prstGeom>
          <a:solidFill>
            <a:srgbClr val="FFFFFF"/>
          </a:solidFill>
          <a:ln/>
        </p:spPr>
      </p:sp>
      <p:sp>
        <p:nvSpPr>
          <p:cNvPr id="256007" name="Rectangle 3"/>
          <p:cNvSpPr>
            <a:spLocks noGrp="1" noChangeArrowheads="1"/>
          </p:cNvSpPr>
          <p:nvPr>
            <p:ph type="body" idx="1"/>
          </p:nvPr>
        </p:nvSpPr>
        <p:spPr>
          <a:xfrm>
            <a:off x="974725" y="4560888"/>
            <a:ext cx="5365750" cy="4321175"/>
          </a:xfrm>
          <a:prstGeom prst="rect">
            <a:avLst/>
          </a:prstGeom>
          <a:solidFill>
            <a:srgbClr val="FFFFFF"/>
          </a:solidFill>
          <a:ln>
            <a:solidFill>
              <a:srgbClr val="000000"/>
            </a:solidFill>
          </a:ln>
        </p:spPr>
        <p:txBody>
          <a:bodyPr lIns="100632" tIns="50316" rIns="100632" bIns="50316"/>
          <a:lstStyle/>
          <a:p>
            <a:pPr eaLnBrk="1" hangingPunct="1"/>
            <a:endParaRPr lang="en-US" smtClean="0"/>
          </a:p>
        </p:txBody>
      </p:sp>
    </p:spTree>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8050" name="Rectangle 2"/>
          <p:cNvSpPr>
            <a:spLocks noGrp="1" noChangeArrowheads="1"/>
          </p:cNvSpPr>
          <p:nvPr>
            <p:ph type="hdr" sz="quarter"/>
          </p:nvPr>
        </p:nvSpPr>
        <p:spPr>
          <a:xfrm>
            <a:off x="0" y="0"/>
            <a:ext cx="3170238" cy="479425"/>
          </a:xfrm>
          <a:prstGeom prst="rect">
            <a:avLst/>
          </a:prstGeom>
          <a:noFill/>
        </p:spPr>
        <p:txBody>
          <a:bodyPr/>
          <a:lstStyle/>
          <a:p>
            <a:r>
              <a:rPr lang="en-US" dirty="0" smtClean="0"/>
              <a:t> </a:t>
            </a:r>
            <a:endParaRPr lang="en-US" dirty="0"/>
          </a:p>
        </p:txBody>
      </p:sp>
      <p:sp>
        <p:nvSpPr>
          <p:cNvPr id="258051" name="Rectangle 3"/>
          <p:cNvSpPr>
            <a:spLocks noGrp="1" noChangeArrowheads="1"/>
          </p:cNvSpPr>
          <p:nvPr>
            <p:ph type="dt" sz="quarter" idx="1"/>
          </p:nvPr>
        </p:nvSpPr>
        <p:spPr>
          <a:xfrm>
            <a:off x="4143375" y="0"/>
            <a:ext cx="3170238" cy="479425"/>
          </a:xfrm>
          <a:prstGeom prst="rect">
            <a:avLst/>
          </a:prstGeom>
          <a:noFill/>
        </p:spPr>
        <p:txBody>
          <a:bodyPr/>
          <a:lstStyle/>
          <a:p>
            <a:r>
              <a:rPr lang="en-US" dirty="0" smtClean="0"/>
              <a:t> </a:t>
            </a:r>
            <a:endParaRPr lang="en-US" dirty="0"/>
          </a:p>
        </p:txBody>
      </p:sp>
      <p:sp>
        <p:nvSpPr>
          <p:cNvPr id="258052" name="Rectangle 6"/>
          <p:cNvSpPr>
            <a:spLocks noGrp="1" noChangeArrowheads="1"/>
          </p:cNvSpPr>
          <p:nvPr>
            <p:ph type="ftr" sz="quarter" idx="4"/>
          </p:nvPr>
        </p:nvSpPr>
        <p:spPr>
          <a:xfrm>
            <a:off x="0" y="9120188"/>
            <a:ext cx="3170238" cy="479425"/>
          </a:xfrm>
          <a:prstGeom prst="rect">
            <a:avLst/>
          </a:prstGeom>
          <a:noFill/>
        </p:spPr>
        <p:txBody>
          <a:bodyPr/>
          <a:lstStyle/>
          <a:p>
            <a:r>
              <a:rPr lang="en-US" dirty="0" smtClean="0"/>
              <a:t>  </a:t>
            </a:r>
            <a:endParaRPr lang="en-US" dirty="0"/>
          </a:p>
        </p:txBody>
      </p:sp>
      <p:sp>
        <p:nvSpPr>
          <p:cNvPr id="258053" name="Rectangle 7"/>
          <p:cNvSpPr>
            <a:spLocks noGrp="1" noChangeArrowheads="1"/>
          </p:cNvSpPr>
          <p:nvPr>
            <p:ph type="sldNum" sz="quarter" idx="5"/>
          </p:nvPr>
        </p:nvSpPr>
        <p:spPr>
          <a:xfrm>
            <a:off x="4143375" y="9120188"/>
            <a:ext cx="3170238" cy="479425"/>
          </a:xfrm>
          <a:prstGeom prst="rect">
            <a:avLst/>
          </a:prstGeom>
          <a:noFill/>
        </p:spPr>
        <p:txBody>
          <a:bodyPr/>
          <a:lstStyle/>
          <a:p>
            <a:fld id="{48A97186-DC23-468F-9FF4-9633D73A4E95}" type="slidenum">
              <a:rPr lang="en-US"/>
              <a:pPr/>
              <a:t>74</a:t>
            </a:fld>
            <a:endParaRPr lang="en-US"/>
          </a:p>
        </p:txBody>
      </p:sp>
      <p:sp>
        <p:nvSpPr>
          <p:cNvPr id="258054" name="Rectangle 2"/>
          <p:cNvSpPr>
            <a:spLocks noGrp="1" noRot="1" noChangeAspect="1" noChangeArrowheads="1" noTextEdit="1"/>
          </p:cNvSpPr>
          <p:nvPr>
            <p:ph type="sldImg"/>
          </p:nvPr>
        </p:nvSpPr>
        <p:spPr>
          <a:xfrm>
            <a:off x="1258888" y="719138"/>
            <a:ext cx="4800600" cy="3600450"/>
          </a:xfrm>
          <a:prstGeom prst="rect">
            <a:avLst/>
          </a:prstGeom>
          <a:solidFill>
            <a:srgbClr val="FFFFFF"/>
          </a:solidFill>
          <a:ln/>
        </p:spPr>
      </p:sp>
      <p:sp>
        <p:nvSpPr>
          <p:cNvPr id="258055" name="Rectangle 3"/>
          <p:cNvSpPr>
            <a:spLocks noGrp="1" noChangeArrowheads="1"/>
          </p:cNvSpPr>
          <p:nvPr>
            <p:ph type="body" idx="1"/>
          </p:nvPr>
        </p:nvSpPr>
        <p:spPr>
          <a:xfrm>
            <a:off x="974725" y="4560888"/>
            <a:ext cx="5365750" cy="4321175"/>
          </a:xfrm>
          <a:prstGeom prst="rect">
            <a:avLst/>
          </a:prstGeom>
          <a:solidFill>
            <a:srgbClr val="FFFFFF"/>
          </a:solidFill>
          <a:ln>
            <a:solidFill>
              <a:srgbClr val="000000"/>
            </a:solidFill>
          </a:ln>
        </p:spPr>
        <p:txBody>
          <a:bodyPr lIns="100632" tIns="50316" rIns="100632" bIns="50316"/>
          <a:lstStyle/>
          <a:p>
            <a:pPr eaLnBrk="1" hangingPunct="1"/>
            <a:endParaRPr lang="en-US" smtClean="0"/>
          </a:p>
        </p:txBody>
      </p:sp>
    </p:spTree>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0098" name="Slide Image Placeholder 1"/>
          <p:cNvSpPr>
            <a:spLocks noGrp="1" noRot="1" noChangeAspect="1" noTextEdit="1"/>
          </p:cNvSpPr>
          <p:nvPr>
            <p:ph type="sldImg"/>
          </p:nvPr>
        </p:nvSpPr>
        <p:spPr>
          <a:xfrm>
            <a:off x="1258888" y="720725"/>
            <a:ext cx="4800600" cy="3600450"/>
          </a:xfrm>
          <a:prstGeom prst="rect">
            <a:avLst/>
          </a:prstGeom>
          <a:ln/>
        </p:spPr>
      </p:sp>
      <p:sp>
        <p:nvSpPr>
          <p:cNvPr id="260099" name="Notes Placeholder 2"/>
          <p:cNvSpPr>
            <a:spLocks noGrp="1"/>
          </p:cNvSpPr>
          <p:nvPr>
            <p:ph type="body" idx="1"/>
          </p:nvPr>
        </p:nvSpPr>
        <p:spPr>
          <a:xfrm>
            <a:off x="731838" y="4560888"/>
            <a:ext cx="5851525" cy="4319587"/>
          </a:xfrm>
          <a:prstGeom prst="rect">
            <a:avLst/>
          </a:prstGeom>
          <a:noFill/>
          <a:ln/>
        </p:spPr>
        <p:txBody>
          <a:bodyPr/>
          <a:lstStyle/>
          <a:p>
            <a:r>
              <a:rPr lang="en-US" smtClean="0"/>
              <a:t>This page is included in a Standard T.O.V.A. Report and in the Detailed T.O.V.A. Report</a:t>
            </a:r>
          </a:p>
          <a:p>
            <a:endParaRPr lang="en-US" smtClean="0"/>
          </a:p>
        </p:txBody>
      </p:sp>
      <p:sp>
        <p:nvSpPr>
          <p:cNvPr id="260100" name="Header Placeholder 3"/>
          <p:cNvSpPr>
            <a:spLocks noGrp="1"/>
          </p:cNvSpPr>
          <p:nvPr>
            <p:ph type="hdr" sz="quarter"/>
          </p:nvPr>
        </p:nvSpPr>
        <p:spPr>
          <a:xfrm>
            <a:off x="0" y="0"/>
            <a:ext cx="3170238" cy="479425"/>
          </a:xfrm>
          <a:prstGeom prst="rect">
            <a:avLst/>
          </a:prstGeom>
          <a:noFill/>
        </p:spPr>
        <p:txBody>
          <a:bodyPr/>
          <a:lstStyle/>
          <a:p>
            <a:r>
              <a:rPr lang="en-US" dirty="0" smtClean="0"/>
              <a:t> </a:t>
            </a:r>
            <a:endParaRPr lang="en-US" dirty="0"/>
          </a:p>
        </p:txBody>
      </p:sp>
      <p:sp>
        <p:nvSpPr>
          <p:cNvPr id="260101" name="Date Placeholder 4"/>
          <p:cNvSpPr>
            <a:spLocks noGrp="1"/>
          </p:cNvSpPr>
          <p:nvPr>
            <p:ph type="dt" sz="quarter" idx="1"/>
          </p:nvPr>
        </p:nvSpPr>
        <p:spPr>
          <a:xfrm>
            <a:off x="4143375" y="0"/>
            <a:ext cx="3170238" cy="479425"/>
          </a:xfrm>
          <a:prstGeom prst="rect">
            <a:avLst/>
          </a:prstGeom>
          <a:noFill/>
        </p:spPr>
        <p:txBody>
          <a:bodyPr/>
          <a:lstStyle/>
          <a:p>
            <a:r>
              <a:rPr lang="en-US" dirty="0" smtClean="0"/>
              <a:t> </a:t>
            </a:r>
            <a:endParaRPr lang="en-US" dirty="0"/>
          </a:p>
        </p:txBody>
      </p:sp>
      <p:sp>
        <p:nvSpPr>
          <p:cNvPr id="260102" name="Footer Placeholder 5"/>
          <p:cNvSpPr>
            <a:spLocks noGrp="1"/>
          </p:cNvSpPr>
          <p:nvPr>
            <p:ph type="ftr" sz="quarter" idx="4"/>
          </p:nvPr>
        </p:nvSpPr>
        <p:spPr>
          <a:xfrm>
            <a:off x="0" y="9120188"/>
            <a:ext cx="3170238" cy="479425"/>
          </a:xfrm>
          <a:prstGeom prst="rect">
            <a:avLst/>
          </a:prstGeom>
          <a:noFill/>
        </p:spPr>
        <p:txBody>
          <a:bodyPr/>
          <a:lstStyle/>
          <a:p>
            <a:r>
              <a:rPr lang="en-US" dirty="0" smtClean="0"/>
              <a:t>  </a:t>
            </a:r>
            <a:endParaRPr lang="en-US" dirty="0"/>
          </a:p>
        </p:txBody>
      </p:sp>
      <p:sp>
        <p:nvSpPr>
          <p:cNvPr id="260103" name="Slide Number Placeholder 6"/>
          <p:cNvSpPr>
            <a:spLocks noGrp="1"/>
          </p:cNvSpPr>
          <p:nvPr>
            <p:ph type="sldNum" sz="quarter" idx="5"/>
          </p:nvPr>
        </p:nvSpPr>
        <p:spPr>
          <a:xfrm>
            <a:off x="4143375" y="9120188"/>
            <a:ext cx="3170238" cy="479425"/>
          </a:xfrm>
          <a:prstGeom prst="rect">
            <a:avLst/>
          </a:prstGeom>
          <a:noFill/>
        </p:spPr>
        <p:txBody>
          <a:bodyPr/>
          <a:lstStyle/>
          <a:p>
            <a:fld id="{716F6532-6ECA-41FB-8943-B1E8C485A452}" type="slidenum">
              <a:rPr lang="en-US"/>
              <a:pPr/>
              <a:t>75</a:t>
            </a:fld>
            <a:endParaRPr lang="en-US"/>
          </a:p>
        </p:txBody>
      </p:sp>
    </p:spTree>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2146" name="Slide Image Placeholder 1"/>
          <p:cNvSpPr>
            <a:spLocks noGrp="1" noRot="1" noChangeAspect="1" noTextEdit="1"/>
          </p:cNvSpPr>
          <p:nvPr>
            <p:ph type="sldImg"/>
          </p:nvPr>
        </p:nvSpPr>
        <p:spPr>
          <a:xfrm>
            <a:off x="1258888" y="720725"/>
            <a:ext cx="4800600" cy="3600450"/>
          </a:xfrm>
          <a:prstGeom prst="rect">
            <a:avLst/>
          </a:prstGeom>
          <a:ln/>
        </p:spPr>
      </p:sp>
      <p:sp>
        <p:nvSpPr>
          <p:cNvPr id="262147" name="Notes Placeholder 2"/>
          <p:cNvSpPr>
            <a:spLocks noGrp="1"/>
          </p:cNvSpPr>
          <p:nvPr>
            <p:ph type="body" idx="1"/>
          </p:nvPr>
        </p:nvSpPr>
        <p:spPr>
          <a:xfrm>
            <a:off x="731838" y="4560888"/>
            <a:ext cx="5851525" cy="4319587"/>
          </a:xfrm>
          <a:prstGeom prst="rect">
            <a:avLst/>
          </a:prstGeom>
          <a:noFill/>
          <a:ln/>
        </p:spPr>
        <p:txBody>
          <a:bodyPr/>
          <a:lstStyle/>
          <a:p>
            <a:r>
              <a:rPr lang="en-US" smtClean="0"/>
              <a:t>This page is included in a Standard T.O.V.A. Report and in the Detailed T.O.V.A. Report</a:t>
            </a:r>
          </a:p>
          <a:p>
            <a:endParaRPr lang="en-US" smtClean="0"/>
          </a:p>
        </p:txBody>
      </p:sp>
      <p:sp>
        <p:nvSpPr>
          <p:cNvPr id="262148" name="Header Placeholder 3"/>
          <p:cNvSpPr>
            <a:spLocks noGrp="1"/>
          </p:cNvSpPr>
          <p:nvPr>
            <p:ph type="hdr" sz="quarter"/>
          </p:nvPr>
        </p:nvSpPr>
        <p:spPr>
          <a:xfrm>
            <a:off x="0" y="0"/>
            <a:ext cx="3170238" cy="479425"/>
          </a:xfrm>
          <a:prstGeom prst="rect">
            <a:avLst/>
          </a:prstGeom>
          <a:noFill/>
        </p:spPr>
        <p:txBody>
          <a:bodyPr/>
          <a:lstStyle/>
          <a:p>
            <a:r>
              <a:rPr lang="en-US" dirty="0" smtClean="0"/>
              <a:t> </a:t>
            </a:r>
            <a:endParaRPr lang="en-US" dirty="0"/>
          </a:p>
        </p:txBody>
      </p:sp>
      <p:sp>
        <p:nvSpPr>
          <p:cNvPr id="262149" name="Date Placeholder 4"/>
          <p:cNvSpPr>
            <a:spLocks noGrp="1"/>
          </p:cNvSpPr>
          <p:nvPr>
            <p:ph type="dt" sz="quarter" idx="1"/>
          </p:nvPr>
        </p:nvSpPr>
        <p:spPr>
          <a:xfrm>
            <a:off x="4143375" y="0"/>
            <a:ext cx="3170238" cy="479425"/>
          </a:xfrm>
          <a:prstGeom prst="rect">
            <a:avLst/>
          </a:prstGeom>
          <a:noFill/>
        </p:spPr>
        <p:txBody>
          <a:bodyPr/>
          <a:lstStyle/>
          <a:p>
            <a:r>
              <a:rPr lang="en-US" dirty="0" smtClean="0"/>
              <a:t> </a:t>
            </a:r>
            <a:endParaRPr lang="en-US" dirty="0"/>
          </a:p>
        </p:txBody>
      </p:sp>
      <p:sp>
        <p:nvSpPr>
          <p:cNvPr id="262150" name="Footer Placeholder 5"/>
          <p:cNvSpPr>
            <a:spLocks noGrp="1"/>
          </p:cNvSpPr>
          <p:nvPr>
            <p:ph type="ftr" sz="quarter" idx="4"/>
          </p:nvPr>
        </p:nvSpPr>
        <p:spPr>
          <a:xfrm>
            <a:off x="0" y="9120188"/>
            <a:ext cx="3170238" cy="479425"/>
          </a:xfrm>
          <a:prstGeom prst="rect">
            <a:avLst/>
          </a:prstGeom>
          <a:noFill/>
        </p:spPr>
        <p:txBody>
          <a:bodyPr/>
          <a:lstStyle/>
          <a:p>
            <a:r>
              <a:rPr lang="en-US" dirty="0" smtClean="0"/>
              <a:t>  </a:t>
            </a:r>
            <a:endParaRPr lang="en-US" dirty="0"/>
          </a:p>
        </p:txBody>
      </p:sp>
      <p:sp>
        <p:nvSpPr>
          <p:cNvPr id="262151" name="Slide Number Placeholder 6"/>
          <p:cNvSpPr>
            <a:spLocks noGrp="1"/>
          </p:cNvSpPr>
          <p:nvPr>
            <p:ph type="sldNum" sz="quarter" idx="5"/>
          </p:nvPr>
        </p:nvSpPr>
        <p:spPr>
          <a:xfrm>
            <a:off x="4143375" y="9120188"/>
            <a:ext cx="3170238" cy="479425"/>
          </a:xfrm>
          <a:prstGeom prst="rect">
            <a:avLst/>
          </a:prstGeom>
          <a:noFill/>
        </p:spPr>
        <p:txBody>
          <a:bodyPr/>
          <a:lstStyle/>
          <a:p>
            <a:fld id="{2A887454-802B-4138-9116-FE2D2D2675A9}" type="slidenum">
              <a:rPr lang="en-US"/>
              <a:pPr/>
              <a:t>76</a:t>
            </a:fld>
            <a:endParaRPr lang="en-US"/>
          </a:p>
        </p:txBody>
      </p:sp>
    </p:spTree>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4194" name="Slide Image Placeholder 1"/>
          <p:cNvSpPr>
            <a:spLocks noGrp="1" noRot="1" noChangeAspect="1" noTextEdit="1"/>
          </p:cNvSpPr>
          <p:nvPr>
            <p:ph type="sldImg"/>
          </p:nvPr>
        </p:nvSpPr>
        <p:spPr>
          <a:xfrm>
            <a:off x="1258888" y="720725"/>
            <a:ext cx="4800600" cy="3600450"/>
          </a:xfrm>
          <a:prstGeom prst="rect">
            <a:avLst/>
          </a:prstGeom>
          <a:ln/>
        </p:spPr>
      </p:sp>
      <p:sp>
        <p:nvSpPr>
          <p:cNvPr id="264195" name="Notes Placeholder 2"/>
          <p:cNvSpPr>
            <a:spLocks noGrp="1"/>
          </p:cNvSpPr>
          <p:nvPr>
            <p:ph type="body" idx="1"/>
          </p:nvPr>
        </p:nvSpPr>
        <p:spPr>
          <a:xfrm>
            <a:off x="731838" y="4560888"/>
            <a:ext cx="5851525" cy="4319587"/>
          </a:xfrm>
          <a:prstGeom prst="rect">
            <a:avLst/>
          </a:prstGeom>
          <a:noFill/>
          <a:ln/>
        </p:spPr>
        <p:txBody>
          <a:bodyPr/>
          <a:lstStyle/>
          <a:p>
            <a:r>
              <a:rPr lang="en-US" smtClean="0"/>
              <a:t>This page is included in a Standard T.O.V.A. Report and in the Detailed T.O.V.A. Report</a:t>
            </a:r>
          </a:p>
          <a:p>
            <a:endParaRPr lang="en-US" smtClean="0"/>
          </a:p>
        </p:txBody>
      </p:sp>
      <p:sp>
        <p:nvSpPr>
          <p:cNvPr id="264196" name="Header Placeholder 3"/>
          <p:cNvSpPr>
            <a:spLocks noGrp="1"/>
          </p:cNvSpPr>
          <p:nvPr>
            <p:ph type="hdr" sz="quarter"/>
          </p:nvPr>
        </p:nvSpPr>
        <p:spPr>
          <a:xfrm>
            <a:off x="0" y="0"/>
            <a:ext cx="3170238" cy="479425"/>
          </a:xfrm>
          <a:prstGeom prst="rect">
            <a:avLst/>
          </a:prstGeom>
          <a:noFill/>
        </p:spPr>
        <p:txBody>
          <a:bodyPr/>
          <a:lstStyle/>
          <a:p>
            <a:r>
              <a:rPr lang="en-US" dirty="0" smtClean="0"/>
              <a:t> </a:t>
            </a:r>
            <a:endParaRPr lang="en-US" dirty="0"/>
          </a:p>
        </p:txBody>
      </p:sp>
      <p:sp>
        <p:nvSpPr>
          <p:cNvPr id="264197" name="Date Placeholder 4"/>
          <p:cNvSpPr>
            <a:spLocks noGrp="1"/>
          </p:cNvSpPr>
          <p:nvPr>
            <p:ph type="dt" sz="quarter" idx="1"/>
          </p:nvPr>
        </p:nvSpPr>
        <p:spPr>
          <a:xfrm>
            <a:off x="4143375" y="0"/>
            <a:ext cx="3170238" cy="479425"/>
          </a:xfrm>
          <a:prstGeom prst="rect">
            <a:avLst/>
          </a:prstGeom>
          <a:noFill/>
        </p:spPr>
        <p:txBody>
          <a:bodyPr/>
          <a:lstStyle/>
          <a:p>
            <a:r>
              <a:rPr lang="en-US" dirty="0" smtClean="0"/>
              <a:t> </a:t>
            </a:r>
            <a:endParaRPr lang="en-US" dirty="0"/>
          </a:p>
        </p:txBody>
      </p:sp>
      <p:sp>
        <p:nvSpPr>
          <p:cNvPr id="264198" name="Footer Placeholder 5"/>
          <p:cNvSpPr>
            <a:spLocks noGrp="1"/>
          </p:cNvSpPr>
          <p:nvPr>
            <p:ph type="ftr" sz="quarter" idx="4"/>
          </p:nvPr>
        </p:nvSpPr>
        <p:spPr>
          <a:xfrm>
            <a:off x="0" y="9120188"/>
            <a:ext cx="3170238" cy="479425"/>
          </a:xfrm>
          <a:prstGeom prst="rect">
            <a:avLst/>
          </a:prstGeom>
          <a:noFill/>
        </p:spPr>
        <p:txBody>
          <a:bodyPr/>
          <a:lstStyle/>
          <a:p>
            <a:r>
              <a:rPr lang="en-US" dirty="0" smtClean="0"/>
              <a:t>  </a:t>
            </a:r>
            <a:endParaRPr lang="en-US" dirty="0"/>
          </a:p>
        </p:txBody>
      </p:sp>
      <p:sp>
        <p:nvSpPr>
          <p:cNvPr id="264199" name="Slide Number Placeholder 6"/>
          <p:cNvSpPr>
            <a:spLocks noGrp="1"/>
          </p:cNvSpPr>
          <p:nvPr>
            <p:ph type="sldNum" sz="quarter" idx="5"/>
          </p:nvPr>
        </p:nvSpPr>
        <p:spPr>
          <a:xfrm>
            <a:off x="4143375" y="9120188"/>
            <a:ext cx="3170238" cy="479425"/>
          </a:xfrm>
          <a:prstGeom prst="rect">
            <a:avLst/>
          </a:prstGeom>
          <a:noFill/>
        </p:spPr>
        <p:txBody>
          <a:bodyPr/>
          <a:lstStyle/>
          <a:p>
            <a:fld id="{C510F5F7-B574-4A2A-8073-60595D48AE9C}" type="slidenum">
              <a:rPr lang="en-US"/>
              <a:pPr/>
              <a:t>77</a:t>
            </a:fld>
            <a:endParaRPr lang="en-US"/>
          </a:p>
        </p:txBody>
      </p:sp>
    </p:spTree>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42" name="Slide Image Placeholder 1"/>
          <p:cNvSpPr>
            <a:spLocks noGrp="1" noRot="1" noChangeAspect="1" noTextEdit="1"/>
          </p:cNvSpPr>
          <p:nvPr>
            <p:ph type="sldImg"/>
          </p:nvPr>
        </p:nvSpPr>
        <p:spPr>
          <a:xfrm>
            <a:off x="1258888" y="720725"/>
            <a:ext cx="4800600" cy="3600450"/>
          </a:xfrm>
          <a:prstGeom prst="rect">
            <a:avLst/>
          </a:prstGeom>
          <a:ln/>
        </p:spPr>
      </p:sp>
      <p:sp>
        <p:nvSpPr>
          <p:cNvPr id="266243" name="Notes Placeholder 2"/>
          <p:cNvSpPr>
            <a:spLocks noGrp="1"/>
          </p:cNvSpPr>
          <p:nvPr>
            <p:ph type="body" idx="1"/>
          </p:nvPr>
        </p:nvSpPr>
        <p:spPr>
          <a:xfrm>
            <a:off x="731838" y="4560888"/>
            <a:ext cx="5851525" cy="4319587"/>
          </a:xfrm>
          <a:prstGeom prst="rect">
            <a:avLst/>
          </a:prstGeom>
          <a:noFill/>
          <a:ln/>
        </p:spPr>
        <p:txBody>
          <a:bodyPr/>
          <a:lstStyle/>
          <a:p>
            <a:r>
              <a:rPr lang="en-US" smtClean="0"/>
              <a:t>This page is included in a Standard T.O.V.A. Report and in the Detailed T.O.V.A. Report</a:t>
            </a:r>
          </a:p>
          <a:p>
            <a:endParaRPr lang="en-US" smtClean="0"/>
          </a:p>
        </p:txBody>
      </p:sp>
      <p:sp>
        <p:nvSpPr>
          <p:cNvPr id="266244" name="Header Placeholder 3"/>
          <p:cNvSpPr>
            <a:spLocks noGrp="1"/>
          </p:cNvSpPr>
          <p:nvPr>
            <p:ph type="hdr" sz="quarter"/>
          </p:nvPr>
        </p:nvSpPr>
        <p:spPr>
          <a:xfrm>
            <a:off x="0" y="0"/>
            <a:ext cx="3170238" cy="479425"/>
          </a:xfrm>
          <a:prstGeom prst="rect">
            <a:avLst/>
          </a:prstGeom>
          <a:noFill/>
        </p:spPr>
        <p:txBody>
          <a:bodyPr/>
          <a:lstStyle/>
          <a:p>
            <a:r>
              <a:rPr lang="en-US" dirty="0" smtClean="0"/>
              <a:t> </a:t>
            </a:r>
            <a:endParaRPr lang="en-US" dirty="0"/>
          </a:p>
        </p:txBody>
      </p:sp>
      <p:sp>
        <p:nvSpPr>
          <p:cNvPr id="266245" name="Date Placeholder 4"/>
          <p:cNvSpPr>
            <a:spLocks noGrp="1"/>
          </p:cNvSpPr>
          <p:nvPr>
            <p:ph type="dt" sz="quarter" idx="1"/>
          </p:nvPr>
        </p:nvSpPr>
        <p:spPr>
          <a:xfrm>
            <a:off x="4143375" y="0"/>
            <a:ext cx="3170238" cy="479425"/>
          </a:xfrm>
          <a:prstGeom prst="rect">
            <a:avLst/>
          </a:prstGeom>
          <a:noFill/>
        </p:spPr>
        <p:txBody>
          <a:bodyPr/>
          <a:lstStyle/>
          <a:p>
            <a:r>
              <a:rPr lang="en-US" dirty="0" smtClean="0"/>
              <a:t> </a:t>
            </a:r>
            <a:endParaRPr lang="en-US" dirty="0"/>
          </a:p>
        </p:txBody>
      </p:sp>
      <p:sp>
        <p:nvSpPr>
          <p:cNvPr id="266246" name="Footer Placeholder 5"/>
          <p:cNvSpPr>
            <a:spLocks noGrp="1"/>
          </p:cNvSpPr>
          <p:nvPr>
            <p:ph type="ftr" sz="quarter" idx="4"/>
          </p:nvPr>
        </p:nvSpPr>
        <p:spPr>
          <a:xfrm>
            <a:off x="0" y="9120188"/>
            <a:ext cx="3170238" cy="479425"/>
          </a:xfrm>
          <a:prstGeom prst="rect">
            <a:avLst/>
          </a:prstGeom>
          <a:noFill/>
        </p:spPr>
        <p:txBody>
          <a:bodyPr/>
          <a:lstStyle/>
          <a:p>
            <a:r>
              <a:rPr lang="en-US" dirty="0" smtClean="0"/>
              <a:t>  </a:t>
            </a:r>
            <a:endParaRPr lang="en-US" dirty="0"/>
          </a:p>
        </p:txBody>
      </p:sp>
      <p:sp>
        <p:nvSpPr>
          <p:cNvPr id="266247" name="Slide Number Placeholder 6"/>
          <p:cNvSpPr>
            <a:spLocks noGrp="1"/>
          </p:cNvSpPr>
          <p:nvPr>
            <p:ph type="sldNum" sz="quarter" idx="5"/>
          </p:nvPr>
        </p:nvSpPr>
        <p:spPr>
          <a:xfrm>
            <a:off x="4143375" y="9120188"/>
            <a:ext cx="3170238" cy="479425"/>
          </a:xfrm>
          <a:prstGeom prst="rect">
            <a:avLst/>
          </a:prstGeom>
          <a:noFill/>
        </p:spPr>
        <p:txBody>
          <a:bodyPr/>
          <a:lstStyle/>
          <a:p>
            <a:fld id="{4167728F-2466-4789-A5C1-B3E0E6A41E8B}" type="slidenum">
              <a:rPr lang="en-US"/>
              <a:pPr/>
              <a:t>78</a:t>
            </a:fld>
            <a:endParaRPr lang="en-US"/>
          </a:p>
        </p:txBody>
      </p:sp>
    </p:spTree>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8290" name="Slide Image Placeholder 1"/>
          <p:cNvSpPr>
            <a:spLocks noGrp="1" noRot="1" noChangeAspect="1" noTextEdit="1"/>
          </p:cNvSpPr>
          <p:nvPr>
            <p:ph type="sldImg"/>
          </p:nvPr>
        </p:nvSpPr>
        <p:spPr>
          <a:xfrm>
            <a:off x="1258888" y="720725"/>
            <a:ext cx="4800600" cy="3600450"/>
          </a:xfrm>
          <a:prstGeom prst="rect">
            <a:avLst/>
          </a:prstGeom>
          <a:ln/>
        </p:spPr>
      </p:sp>
      <p:sp>
        <p:nvSpPr>
          <p:cNvPr id="268291" name="Notes Placeholder 2"/>
          <p:cNvSpPr>
            <a:spLocks noGrp="1"/>
          </p:cNvSpPr>
          <p:nvPr>
            <p:ph type="body" idx="1"/>
          </p:nvPr>
        </p:nvSpPr>
        <p:spPr>
          <a:xfrm>
            <a:off x="731838" y="4560888"/>
            <a:ext cx="5851525" cy="4319587"/>
          </a:xfrm>
          <a:prstGeom prst="rect">
            <a:avLst/>
          </a:prstGeom>
          <a:noFill/>
          <a:ln/>
        </p:spPr>
        <p:txBody>
          <a:bodyPr/>
          <a:lstStyle/>
          <a:p>
            <a:r>
              <a:rPr lang="en-US" smtClean="0"/>
              <a:t>This page is an optional page NOT included in the Standard or Detailed T.O.V.A. report. It can easily be added by clicking on a little tool.</a:t>
            </a:r>
          </a:p>
        </p:txBody>
      </p:sp>
      <p:sp>
        <p:nvSpPr>
          <p:cNvPr id="268292" name="Header Placeholder 3"/>
          <p:cNvSpPr>
            <a:spLocks noGrp="1"/>
          </p:cNvSpPr>
          <p:nvPr>
            <p:ph type="hdr" sz="quarter"/>
          </p:nvPr>
        </p:nvSpPr>
        <p:spPr>
          <a:xfrm>
            <a:off x="0" y="0"/>
            <a:ext cx="3170238" cy="479425"/>
          </a:xfrm>
          <a:prstGeom prst="rect">
            <a:avLst/>
          </a:prstGeom>
          <a:noFill/>
        </p:spPr>
        <p:txBody>
          <a:bodyPr/>
          <a:lstStyle/>
          <a:p>
            <a:r>
              <a:rPr lang="en-US" dirty="0" smtClean="0"/>
              <a:t> </a:t>
            </a:r>
            <a:endParaRPr lang="en-US" dirty="0"/>
          </a:p>
        </p:txBody>
      </p:sp>
      <p:sp>
        <p:nvSpPr>
          <p:cNvPr id="268293" name="Date Placeholder 4"/>
          <p:cNvSpPr>
            <a:spLocks noGrp="1"/>
          </p:cNvSpPr>
          <p:nvPr>
            <p:ph type="dt" sz="quarter" idx="1"/>
          </p:nvPr>
        </p:nvSpPr>
        <p:spPr>
          <a:xfrm>
            <a:off x="4143375" y="0"/>
            <a:ext cx="3170238" cy="479425"/>
          </a:xfrm>
          <a:prstGeom prst="rect">
            <a:avLst/>
          </a:prstGeom>
          <a:noFill/>
        </p:spPr>
        <p:txBody>
          <a:bodyPr/>
          <a:lstStyle/>
          <a:p>
            <a:r>
              <a:rPr lang="en-US" dirty="0" smtClean="0"/>
              <a:t> </a:t>
            </a:r>
            <a:endParaRPr lang="en-US" dirty="0"/>
          </a:p>
        </p:txBody>
      </p:sp>
      <p:sp>
        <p:nvSpPr>
          <p:cNvPr id="268294" name="Footer Placeholder 5"/>
          <p:cNvSpPr>
            <a:spLocks noGrp="1"/>
          </p:cNvSpPr>
          <p:nvPr>
            <p:ph type="ftr" sz="quarter" idx="4"/>
          </p:nvPr>
        </p:nvSpPr>
        <p:spPr>
          <a:xfrm>
            <a:off x="0" y="9120188"/>
            <a:ext cx="3170238" cy="479425"/>
          </a:xfrm>
          <a:prstGeom prst="rect">
            <a:avLst/>
          </a:prstGeom>
          <a:noFill/>
        </p:spPr>
        <p:txBody>
          <a:bodyPr/>
          <a:lstStyle/>
          <a:p>
            <a:r>
              <a:rPr lang="en-US" dirty="0" smtClean="0"/>
              <a:t>  </a:t>
            </a:r>
            <a:endParaRPr lang="en-US" dirty="0"/>
          </a:p>
        </p:txBody>
      </p:sp>
      <p:sp>
        <p:nvSpPr>
          <p:cNvPr id="268295" name="Slide Number Placeholder 6"/>
          <p:cNvSpPr>
            <a:spLocks noGrp="1"/>
          </p:cNvSpPr>
          <p:nvPr>
            <p:ph type="sldNum" sz="quarter" idx="5"/>
          </p:nvPr>
        </p:nvSpPr>
        <p:spPr>
          <a:xfrm>
            <a:off x="4143375" y="9120188"/>
            <a:ext cx="3170238" cy="479425"/>
          </a:xfrm>
          <a:prstGeom prst="rect">
            <a:avLst/>
          </a:prstGeom>
          <a:noFill/>
        </p:spPr>
        <p:txBody>
          <a:bodyPr/>
          <a:lstStyle/>
          <a:p>
            <a:fld id="{E7E42DDC-B400-4D17-B1BF-D822AC769575}" type="slidenum">
              <a:rPr lang="en-US"/>
              <a:pPr/>
              <a:t>79</a:t>
            </a:fld>
            <a:endParaRPr lang="en-US"/>
          </a:p>
        </p:txBody>
      </p:sp>
    </p:spTree>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0338" name="Slide Image Placeholder 1"/>
          <p:cNvSpPr>
            <a:spLocks noGrp="1" noRot="1" noChangeAspect="1" noTextEdit="1"/>
          </p:cNvSpPr>
          <p:nvPr>
            <p:ph type="sldImg"/>
          </p:nvPr>
        </p:nvSpPr>
        <p:spPr>
          <a:xfrm>
            <a:off x="1258888" y="720725"/>
            <a:ext cx="4800600" cy="3600450"/>
          </a:xfrm>
          <a:prstGeom prst="rect">
            <a:avLst/>
          </a:prstGeom>
          <a:ln/>
        </p:spPr>
      </p:sp>
      <p:sp>
        <p:nvSpPr>
          <p:cNvPr id="270339" name="Notes Placeholder 2"/>
          <p:cNvSpPr>
            <a:spLocks noGrp="1"/>
          </p:cNvSpPr>
          <p:nvPr>
            <p:ph type="body" idx="1"/>
          </p:nvPr>
        </p:nvSpPr>
        <p:spPr>
          <a:xfrm>
            <a:off x="731838" y="4560888"/>
            <a:ext cx="5851525" cy="4319587"/>
          </a:xfrm>
          <a:prstGeom prst="rect">
            <a:avLst/>
          </a:prstGeom>
          <a:noFill/>
          <a:ln/>
        </p:spPr>
        <p:txBody>
          <a:bodyPr/>
          <a:lstStyle/>
          <a:p>
            <a:r>
              <a:rPr lang="en-US" smtClean="0"/>
              <a:t>This page is included in a Standard T.O.V.A. Report and in the Detailed T.O.V.A. Report</a:t>
            </a:r>
          </a:p>
          <a:p>
            <a:endParaRPr lang="en-US" smtClean="0"/>
          </a:p>
        </p:txBody>
      </p:sp>
      <p:sp>
        <p:nvSpPr>
          <p:cNvPr id="270340" name="Header Placeholder 3"/>
          <p:cNvSpPr>
            <a:spLocks noGrp="1"/>
          </p:cNvSpPr>
          <p:nvPr>
            <p:ph type="hdr" sz="quarter"/>
          </p:nvPr>
        </p:nvSpPr>
        <p:spPr>
          <a:xfrm>
            <a:off x="0" y="0"/>
            <a:ext cx="3170238" cy="479425"/>
          </a:xfrm>
          <a:prstGeom prst="rect">
            <a:avLst/>
          </a:prstGeom>
          <a:noFill/>
        </p:spPr>
        <p:txBody>
          <a:bodyPr/>
          <a:lstStyle/>
          <a:p>
            <a:r>
              <a:rPr lang="en-US" dirty="0" smtClean="0"/>
              <a:t> </a:t>
            </a:r>
            <a:endParaRPr lang="en-US" dirty="0"/>
          </a:p>
        </p:txBody>
      </p:sp>
      <p:sp>
        <p:nvSpPr>
          <p:cNvPr id="270341" name="Date Placeholder 4"/>
          <p:cNvSpPr>
            <a:spLocks noGrp="1"/>
          </p:cNvSpPr>
          <p:nvPr>
            <p:ph type="dt" sz="quarter" idx="1"/>
          </p:nvPr>
        </p:nvSpPr>
        <p:spPr>
          <a:xfrm>
            <a:off x="4143375" y="0"/>
            <a:ext cx="3170238" cy="479425"/>
          </a:xfrm>
          <a:prstGeom prst="rect">
            <a:avLst/>
          </a:prstGeom>
          <a:noFill/>
        </p:spPr>
        <p:txBody>
          <a:bodyPr/>
          <a:lstStyle/>
          <a:p>
            <a:r>
              <a:rPr lang="en-US" dirty="0" smtClean="0"/>
              <a:t> </a:t>
            </a:r>
            <a:endParaRPr lang="en-US" dirty="0"/>
          </a:p>
        </p:txBody>
      </p:sp>
      <p:sp>
        <p:nvSpPr>
          <p:cNvPr id="270342" name="Footer Placeholder 5"/>
          <p:cNvSpPr>
            <a:spLocks noGrp="1"/>
          </p:cNvSpPr>
          <p:nvPr>
            <p:ph type="ftr" sz="quarter" idx="4"/>
          </p:nvPr>
        </p:nvSpPr>
        <p:spPr>
          <a:xfrm>
            <a:off x="0" y="9120188"/>
            <a:ext cx="3170238" cy="479425"/>
          </a:xfrm>
          <a:prstGeom prst="rect">
            <a:avLst/>
          </a:prstGeom>
          <a:noFill/>
        </p:spPr>
        <p:txBody>
          <a:bodyPr/>
          <a:lstStyle/>
          <a:p>
            <a:r>
              <a:rPr lang="en-US" dirty="0" smtClean="0"/>
              <a:t>  </a:t>
            </a:r>
            <a:endParaRPr lang="en-US" dirty="0"/>
          </a:p>
        </p:txBody>
      </p:sp>
      <p:sp>
        <p:nvSpPr>
          <p:cNvPr id="270343" name="Slide Number Placeholder 6"/>
          <p:cNvSpPr>
            <a:spLocks noGrp="1"/>
          </p:cNvSpPr>
          <p:nvPr>
            <p:ph type="sldNum" sz="quarter" idx="5"/>
          </p:nvPr>
        </p:nvSpPr>
        <p:spPr>
          <a:xfrm>
            <a:off x="4143375" y="9120188"/>
            <a:ext cx="3170238" cy="479425"/>
          </a:xfrm>
          <a:prstGeom prst="rect">
            <a:avLst/>
          </a:prstGeom>
          <a:noFill/>
        </p:spPr>
        <p:txBody>
          <a:bodyPr/>
          <a:lstStyle/>
          <a:p>
            <a:fld id="{281CB055-18F2-4E86-9AE7-6A6812D85653}" type="slidenum">
              <a:rPr lang="en-US"/>
              <a:pPr/>
              <a:t>80</a:t>
            </a:fld>
            <a:endParaRPr lang="en-US"/>
          </a:p>
        </p:txBody>
      </p:sp>
    </p:spTree>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2386" name="Slide Image Placeholder 1"/>
          <p:cNvSpPr>
            <a:spLocks noGrp="1" noRot="1" noChangeAspect="1" noTextEdit="1"/>
          </p:cNvSpPr>
          <p:nvPr>
            <p:ph type="sldImg"/>
          </p:nvPr>
        </p:nvSpPr>
        <p:spPr>
          <a:xfrm>
            <a:off x="1258888" y="720725"/>
            <a:ext cx="4800600" cy="3600450"/>
          </a:xfrm>
          <a:prstGeom prst="rect">
            <a:avLst/>
          </a:prstGeom>
          <a:ln/>
        </p:spPr>
      </p:sp>
      <p:sp>
        <p:nvSpPr>
          <p:cNvPr id="272387" name="Notes Placeholder 2"/>
          <p:cNvSpPr>
            <a:spLocks noGrp="1"/>
          </p:cNvSpPr>
          <p:nvPr>
            <p:ph type="body" idx="1"/>
          </p:nvPr>
        </p:nvSpPr>
        <p:spPr>
          <a:xfrm>
            <a:off x="731838" y="4560888"/>
            <a:ext cx="5851525" cy="4319587"/>
          </a:xfrm>
          <a:prstGeom prst="rect">
            <a:avLst/>
          </a:prstGeom>
          <a:noFill/>
          <a:ln/>
        </p:spPr>
        <p:txBody>
          <a:bodyPr/>
          <a:lstStyle/>
          <a:p>
            <a:endParaRPr lang="en-US" smtClean="0"/>
          </a:p>
        </p:txBody>
      </p:sp>
      <p:sp>
        <p:nvSpPr>
          <p:cNvPr id="272388" name="Header Placeholder 3"/>
          <p:cNvSpPr>
            <a:spLocks noGrp="1"/>
          </p:cNvSpPr>
          <p:nvPr>
            <p:ph type="hdr" sz="quarter"/>
          </p:nvPr>
        </p:nvSpPr>
        <p:spPr>
          <a:xfrm>
            <a:off x="0" y="0"/>
            <a:ext cx="3170238" cy="479425"/>
          </a:xfrm>
          <a:prstGeom prst="rect">
            <a:avLst/>
          </a:prstGeom>
          <a:noFill/>
        </p:spPr>
        <p:txBody>
          <a:bodyPr/>
          <a:lstStyle/>
          <a:p>
            <a:r>
              <a:rPr lang="en-US" dirty="0" smtClean="0"/>
              <a:t> </a:t>
            </a:r>
            <a:endParaRPr lang="en-US" dirty="0"/>
          </a:p>
        </p:txBody>
      </p:sp>
      <p:sp>
        <p:nvSpPr>
          <p:cNvPr id="272389" name="Date Placeholder 4"/>
          <p:cNvSpPr>
            <a:spLocks noGrp="1"/>
          </p:cNvSpPr>
          <p:nvPr>
            <p:ph type="dt" sz="quarter" idx="1"/>
          </p:nvPr>
        </p:nvSpPr>
        <p:spPr>
          <a:xfrm>
            <a:off x="4143375" y="0"/>
            <a:ext cx="3170238" cy="479425"/>
          </a:xfrm>
          <a:prstGeom prst="rect">
            <a:avLst/>
          </a:prstGeom>
          <a:noFill/>
        </p:spPr>
        <p:txBody>
          <a:bodyPr/>
          <a:lstStyle/>
          <a:p>
            <a:r>
              <a:rPr lang="en-US" dirty="0" smtClean="0"/>
              <a:t> </a:t>
            </a:r>
            <a:endParaRPr lang="en-US" dirty="0"/>
          </a:p>
        </p:txBody>
      </p:sp>
      <p:sp>
        <p:nvSpPr>
          <p:cNvPr id="272390" name="Footer Placeholder 5"/>
          <p:cNvSpPr>
            <a:spLocks noGrp="1"/>
          </p:cNvSpPr>
          <p:nvPr>
            <p:ph type="ftr" sz="quarter" idx="4"/>
          </p:nvPr>
        </p:nvSpPr>
        <p:spPr>
          <a:xfrm>
            <a:off x="0" y="9120188"/>
            <a:ext cx="3170238" cy="479425"/>
          </a:xfrm>
          <a:prstGeom prst="rect">
            <a:avLst/>
          </a:prstGeom>
          <a:noFill/>
        </p:spPr>
        <p:txBody>
          <a:bodyPr/>
          <a:lstStyle/>
          <a:p>
            <a:r>
              <a:rPr lang="en-US" dirty="0" smtClean="0"/>
              <a:t>  </a:t>
            </a:r>
            <a:endParaRPr lang="en-US" dirty="0"/>
          </a:p>
        </p:txBody>
      </p:sp>
      <p:sp>
        <p:nvSpPr>
          <p:cNvPr id="272391" name="Slide Number Placeholder 6"/>
          <p:cNvSpPr>
            <a:spLocks noGrp="1"/>
          </p:cNvSpPr>
          <p:nvPr>
            <p:ph type="sldNum" sz="quarter" idx="5"/>
          </p:nvPr>
        </p:nvSpPr>
        <p:spPr>
          <a:xfrm>
            <a:off x="4143375" y="9120188"/>
            <a:ext cx="3170238" cy="479425"/>
          </a:xfrm>
          <a:prstGeom prst="rect">
            <a:avLst/>
          </a:prstGeom>
          <a:noFill/>
        </p:spPr>
        <p:txBody>
          <a:bodyPr/>
          <a:lstStyle/>
          <a:p>
            <a:fld id="{2401FBBE-1BF6-40DF-BAC3-BC8824B4F7E7}" type="slidenum">
              <a:rPr lang="en-US"/>
              <a:pPr/>
              <a:t>81</a:t>
            </a:fld>
            <a:endParaRPr lang="en-US"/>
          </a:p>
        </p:txBody>
      </p:sp>
    </p:spTree>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4434" name="Slide Image Placeholder 1"/>
          <p:cNvSpPr>
            <a:spLocks noGrp="1" noRot="1" noChangeAspect="1" noTextEdit="1"/>
          </p:cNvSpPr>
          <p:nvPr>
            <p:ph type="sldImg"/>
          </p:nvPr>
        </p:nvSpPr>
        <p:spPr>
          <a:xfrm>
            <a:off x="1258888" y="720725"/>
            <a:ext cx="4800600" cy="3600450"/>
          </a:xfrm>
          <a:prstGeom prst="rect">
            <a:avLst/>
          </a:prstGeom>
          <a:ln/>
        </p:spPr>
      </p:sp>
      <p:sp>
        <p:nvSpPr>
          <p:cNvPr id="274435" name="Notes Placeholder 2"/>
          <p:cNvSpPr>
            <a:spLocks noGrp="1"/>
          </p:cNvSpPr>
          <p:nvPr>
            <p:ph type="body" idx="1"/>
          </p:nvPr>
        </p:nvSpPr>
        <p:spPr>
          <a:xfrm>
            <a:off x="731838" y="4560888"/>
            <a:ext cx="5851525" cy="4319587"/>
          </a:xfrm>
          <a:prstGeom prst="rect">
            <a:avLst/>
          </a:prstGeom>
          <a:noFill/>
          <a:ln/>
        </p:spPr>
        <p:txBody>
          <a:bodyPr/>
          <a:lstStyle/>
          <a:p>
            <a:endParaRPr lang="en-US" smtClean="0"/>
          </a:p>
        </p:txBody>
      </p:sp>
      <p:sp>
        <p:nvSpPr>
          <p:cNvPr id="274436" name="Header Placeholder 3"/>
          <p:cNvSpPr>
            <a:spLocks noGrp="1"/>
          </p:cNvSpPr>
          <p:nvPr>
            <p:ph type="hdr" sz="quarter"/>
          </p:nvPr>
        </p:nvSpPr>
        <p:spPr>
          <a:xfrm>
            <a:off x="0" y="0"/>
            <a:ext cx="3170238" cy="479425"/>
          </a:xfrm>
          <a:prstGeom prst="rect">
            <a:avLst/>
          </a:prstGeom>
          <a:noFill/>
        </p:spPr>
        <p:txBody>
          <a:bodyPr/>
          <a:lstStyle/>
          <a:p>
            <a:r>
              <a:rPr lang="en-US" dirty="0" smtClean="0"/>
              <a:t> </a:t>
            </a:r>
            <a:endParaRPr lang="en-US" dirty="0"/>
          </a:p>
        </p:txBody>
      </p:sp>
      <p:sp>
        <p:nvSpPr>
          <p:cNvPr id="274437" name="Date Placeholder 4"/>
          <p:cNvSpPr>
            <a:spLocks noGrp="1"/>
          </p:cNvSpPr>
          <p:nvPr>
            <p:ph type="dt" sz="quarter" idx="1"/>
          </p:nvPr>
        </p:nvSpPr>
        <p:spPr>
          <a:xfrm>
            <a:off x="4143375" y="0"/>
            <a:ext cx="3170238" cy="479425"/>
          </a:xfrm>
          <a:prstGeom prst="rect">
            <a:avLst/>
          </a:prstGeom>
          <a:noFill/>
        </p:spPr>
        <p:txBody>
          <a:bodyPr/>
          <a:lstStyle/>
          <a:p>
            <a:r>
              <a:rPr lang="en-US" dirty="0" smtClean="0"/>
              <a:t> </a:t>
            </a:r>
            <a:endParaRPr lang="en-US" dirty="0"/>
          </a:p>
        </p:txBody>
      </p:sp>
      <p:sp>
        <p:nvSpPr>
          <p:cNvPr id="274438" name="Footer Placeholder 5"/>
          <p:cNvSpPr>
            <a:spLocks noGrp="1"/>
          </p:cNvSpPr>
          <p:nvPr>
            <p:ph type="ftr" sz="quarter" idx="4"/>
          </p:nvPr>
        </p:nvSpPr>
        <p:spPr>
          <a:xfrm>
            <a:off x="0" y="9120188"/>
            <a:ext cx="3170238" cy="479425"/>
          </a:xfrm>
          <a:prstGeom prst="rect">
            <a:avLst/>
          </a:prstGeom>
          <a:noFill/>
        </p:spPr>
        <p:txBody>
          <a:bodyPr/>
          <a:lstStyle/>
          <a:p>
            <a:r>
              <a:rPr lang="en-US" dirty="0" smtClean="0"/>
              <a:t>  </a:t>
            </a:r>
            <a:endParaRPr lang="en-US" dirty="0"/>
          </a:p>
        </p:txBody>
      </p:sp>
      <p:sp>
        <p:nvSpPr>
          <p:cNvPr id="274439" name="Slide Number Placeholder 6"/>
          <p:cNvSpPr>
            <a:spLocks noGrp="1"/>
          </p:cNvSpPr>
          <p:nvPr>
            <p:ph type="sldNum" sz="quarter" idx="5"/>
          </p:nvPr>
        </p:nvSpPr>
        <p:spPr>
          <a:xfrm>
            <a:off x="4143375" y="9120188"/>
            <a:ext cx="3170238" cy="479425"/>
          </a:xfrm>
          <a:prstGeom prst="rect">
            <a:avLst/>
          </a:prstGeom>
          <a:noFill/>
        </p:spPr>
        <p:txBody>
          <a:bodyPr/>
          <a:lstStyle/>
          <a:p>
            <a:fld id="{B543FF06-A9E1-4E11-82EC-4E7DD819778D}" type="slidenum">
              <a:rPr lang="en-US"/>
              <a:pPr/>
              <a:t>82</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ChangeArrowheads="1"/>
          </p:cNvSpPr>
          <p:nvPr>
            <p:ph type="hdr" sz="quarter"/>
          </p:nvPr>
        </p:nvSpPr>
        <p:spPr>
          <a:xfrm>
            <a:off x="0" y="0"/>
            <a:ext cx="3170238" cy="479425"/>
          </a:xfrm>
          <a:prstGeom prst="rect">
            <a:avLst/>
          </a:prstGeom>
          <a:noFill/>
        </p:spPr>
        <p:txBody>
          <a:bodyPr/>
          <a:lstStyle/>
          <a:p>
            <a:r>
              <a:rPr lang="en-US" dirty="0" smtClean="0"/>
              <a:t> </a:t>
            </a:r>
            <a:endParaRPr lang="en-US" dirty="0"/>
          </a:p>
        </p:txBody>
      </p:sp>
      <p:sp>
        <p:nvSpPr>
          <p:cNvPr id="39939" name="Rectangle 3"/>
          <p:cNvSpPr>
            <a:spLocks noGrp="1" noChangeArrowheads="1"/>
          </p:cNvSpPr>
          <p:nvPr>
            <p:ph type="dt" sz="quarter" idx="1"/>
          </p:nvPr>
        </p:nvSpPr>
        <p:spPr>
          <a:xfrm>
            <a:off x="4143375" y="0"/>
            <a:ext cx="3170238" cy="479425"/>
          </a:xfrm>
          <a:prstGeom prst="rect">
            <a:avLst/>
          </a:prstGeom>
          <a:noFill/>
        </p:spPr>
        <p:txBody>
          <a:bodyPr/>
          <a:lstStyle/>
          <a:p>
            <a:r>
              <a:rPr lang="en-US" dirty="0" smtClean="0"/>
              <a:t> </a:t>
            </a:r>
            <a:endParaRPr lang="en-US" dirty="0"/>
          </a:p>
        </p:txBody>
      </p:sp>
      <p:sp>
        <p:nvSpPr>
          <p:cNvPr id="39940" name="Rectangle 6"/>
          <p:cNvSpPr>
            <a:spLocks noGrp="1" noChangeArrowheads="1"/>
          </p:cNvSpPr>
          <p:nvPr>
            <p:ph type="ftr" sz="quarter" idx="4"/>
          </p:nvPr>
        </p:nvSpPr>
        <p:spPr>
          <a:xfrm>
            <a:off x="0" y="9120188"/>
            <a:ext cx="3170238" cy="479425"/>
          </a:xfrm>
          <a:prstGeom prst="rect">
            <a:avLst/>
          </a:prstGeom>
          <a:noFill/>
        </p:spPr>
        <p:txBody>
          <a:bodyPr/>
          <a:lstStyle/>
          <a:p>
            <a:r>
              <a:rPr lang="en-US" dirty="0" smtClean="0"/>
              <a:t>  </a:t>
            </a:r>
            <a:endParaRPr lang="en-US" dirty="0"/>
          </a:p>
        </p:txBody>
      </p:sp>
      <p:sp>
        <p:nvSpPr>
          <p:cNvPr id="39941" name="Rectangle 7"/>
          <p:cNvSpPr>
            <a:spLocks noGrp="1" noChangeArrowheads="1"/>
          </p:cNvSpPr>
          <p:nvPr>
            <p:ph type="sldNum" sz="quarter" idx="5"/>
          </p:nvPr>
        </p:nvSpPr>
        <p:spPr>
          <a:xfrm>
            <a:off x="4143375" y="9120188"/>
            <a:ext cx="3170238" cy="479425"/>
          </a:xfrm>
          <a:prstGeom prst="rect">
            <a:avLst/>
          </a:prstGeom>
          <a:noFill/>
        </p:spPr>
        <p:txBody>
          <a:bodyPr/>
          <a:lstStyle/>
          <a:p>
            <a:fld id="{AFA31BEF-6F6F-40CA-A9D9-52804461BC3E}" type="slidenum">
              <a:rPr lang="en-US"/>
              <a:pPr/>
              <a:t>8</a:t>
            </a:fld>
            <a:endParaRPr lang="en-US"/>
          </a:p>
        </p:txBody>
      </p:sp>
      <p:sp>
        <p:nvSpPr>
          <p:cNvPr id="39942" name="Rectangle 2"/>
          <p:cNvSpPr>
            <a:spLocks noGrp="1" noRot="1" noChangeAspect="1" noChangeArrowheads="1" noTextEdit="1"/>
          </p:cNvSpPr>
          <p:nvPr>
            <p:ph type="sldImg"/>
          </p:nvPr>
        </p:nvSpPr>
        <p:spPr>
          <a:xfrm>
            <a:off x="1258888" y="720725"/>
            <a:ext cx="4800600" cy="3600450"/>
          </a:xfrm>
          <a:prstGeom prst="rect">
            <a:avLst/>
          </a:prstGeom>
          <a:ln/>
        </p:spPr>
      </p:sp>
      <p:sp>
        <p:nvSpPr>
          <p:cNvPr id="39943" name="Rectangle 3"/>
          <p:cNvSpPr>
            <a:spLocks noGrp="1" noChangeArrowheads="1"/>
          </p:cNvSpPr>
          <p:nvPr>
            <p:ph type="body" idx="1"/>
          </p:nvPr>
        </p:nvSpPr>
        <p:spPr>
          <a:xfrm>
            <a:off x="731838" y="4560888"/>
            <a:ext cx="5851525" cy="4319587"/>
          </a:xfrm>
          <a:prstGeom prst="rect">
            <a:avLst/>
          </a:prstGeom>
          <a:noFill/>
          <a:ln/>
        </p:spPr>
        <p:txBody>
          <a:bodyPr/>
          <a:lstStyle/>
          <a:p>
            <a:pPr eaLnBrk="1" hangingPunct="1"/>
            <a:endParaRPr lang="en-US" dirty="0" smtClean="0"/>
          </a:p>
        </p:txBody>
      </p:sp>
    </p:spTree>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82" name="Slide Image Placeholder 1"/>
          <p:cNvSpPr>
            <a:spLocks noGrp="1" noRot="1" noChangeAspect="1" noTextEdit="1"/>
          </p:cNvSpPr>
          <p:nvPr>
            <p:ph type="sldImg"/>
          </p:nvPr>
        </p:nvSpPr>
        <p:spPr>
          <a:xfrm>
            <a:off x="1258888" y="720725"/>
            <a:ext cx="4800600" cy="3600450"/>
          </a:xfrm>
          <a:prstGeom prst="rect">
            <a:avLst/>
          </a:prstGeom>
          <a:ln/>
        </p:spPr>
      </p:sp>
      <p:sp>
        <p:nvSpPr>
          <p:cNvPr id="276483" name="Notes Placeholder 2"/>
          <p:cNvSpPr>
            <a:spLocks noGrp="1"/>
          </p:cNvSpPr>
          <p:nvPr>
            <p:ph type="body" idx="1"/>
          </p:nvPr>
        </p:nvSpPr>
        <p:spPr>
          <a:xfrm>
            <a:off x="731838" y="4560888"/>
            <a:ext cx="5851525" cy="4319587"/>
          </a:xfrm>
          <a:prstGeom prst="rect">
            <a:avLst/>
          </a:prstGeom>
          <a:noFill/>
          <a:ln/>
        </p:spPr>
        <p:txBody>
          <a:bodyPr/>
          <a:lstStyle/>
          <a:p>
            <a:endParaRPr lang="en-US" smtClean="0"/>
          </a:p>
        </p:txBody>
      </p:sp>
      <p:sp>
        <p:nvSpPr>
          <p:cNvPr id="276484" name="Header Placeholder 3"/>
          <p:cNvSpPr>
            <a:spLocks noGrp="1"/>
          </p:cNvSpPr>
          <p:nvPr>
            <p:ph type="hdr" sz="quarter"/>
          </p:nvPr>
        </p:nvSpPr>
        <p:spPr>
          <a:xfrm>
            <a:off x="0" y="0"/>
            <a:ext cx="3170238" cy="479425"/>
          </a:xfrm>
          <a:prstGeom prst="rect">
            <a:avLst/>
          </a:prstGeom>
          <a:noFill/>
        </p:spPr>
        <p:txBody>
          <a:bodyPr/>
          <a:lstStyle/>
          <a:p>
            <a:r>
              <a:rPr lang="en-US" dirty="0" smtClean="0"/>
              <a:t> </a:t>
            </a:r>
            <a:endParaRPr lang="en-US" dirty="0"/>
          </a:p>
        </p:txBody>
      </p:sp>
      <p:sp>
        <p:nvSpPr>
          <p:cNvPr id="276485" name="Date Placeholder 4"/>
          <p:cNvSpPr>
            <a:spLocks noGrp="1"/>
          </p:cNvSpPr>
          <p:nvPr>
            <p:ph type="dt" sz="quarter" idx="1"/>
          </p:nvPr>
        </p:nvSpPr>
        <p:spPr>
          <a:xfrm>
            <a:off x="4143375" y="0"/>
            <a:ext cx="3170238" cy="479425"/>
          </a:xfrm>
          <a:prstGeom prst="rect">
            <a:avLst/>
          </a:prstGeom>
          <a:noFill/>
        </p:spPr>
        <p:txBody>
          <a:bodyPr/>
          <a:lstStyle/>
          <a:p>
            <a:r>
              <a:rPr lang="en-US" dirty="0" smtClean="0"/>
              <a:t> </a:t>
            </a:r>
            <a:endParaRPr lang="en-US" dirty="0"/>
          </a:p>
        </p:txBody>
      </p:sp>
      <p:sp>
        <p:nvSpPr>
          <p:cNvPr id="276486" name="Footer Placeholder 5"/>
          <p:cNvSpPr>
            <a:spLocks noGrp="1"/>
          </p:cNvSpPr>
          <p:nvPr>
            <p:ph type="ftr" sz="quarter" idx="4"/>
          </p:nvPr>
        </p:nvSpPr>
        <p:spPr>
          <a:xfrm>
            <a:off x="0" y="9120188"/>
            <a:ext cx="3170238" cy="479425"/>
          </a:xfrm>
          <a:prstGeom prst="rect">
            <a:avLst/>
          </a:prstGeom>
          <a:noFill/>
        </p:spPr>
        <p:txBody>
          <a:bodyPr/>
          <a:lstStyle/>
          <a:p>
            <a:r>
              <a:rPr lang="en-US" dirty="0" smtClean="0"/>
              <a:t>  </a:t>
            </a:r>
            <a:endParaRPr lang="en-US" dirty="0"/>
          </a:p>
        </p:txBody>
      </p:sp>
      <p:sp>
        <p:nvSpPr>
          <p:cNvPr id="276487" name="Slide Number Placeholder 6"/>
          <p:cNvSpPr>
            <a:spLocks noGrp="1"/>
          </p:cNvSpPr>
          <p:nvPr>
            <p:ph type="sldNum" sz="quarter" idx="5"/>
          </p:nvPr>
        </p:nvSpPr>
        <p:spPr>
          <a:xfrm>
            <a:off x="4143375" y="9120188"/>
            <a:ext cx="3170238" cy="479425"/>
          </a:xfrm>
          <a:prstGeom prst="rect">
            <a:avLst/>
          </a:prstGeom>
          <a:noFill/>
        </p:spPr>
        <p:txBody>
          <a:bodyPr/>
          <a:lstStyle/>
          <a:p>
            <a:fld id="{1F59FD58-B90D-47DE-8611-50A0FD3D0841}" type="slidenum">
              <a:rPr lang="en-US"/>
              <a:pPr/>
              <a:t>83</a:t>
            </a:fld>
            <a:endParaRPr lang="en-US"/>
          </a:p>
        </p:txBody>
      </p:sp>
    </p:spTree>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8530" name="Slide Image Placeholder 1"/>
          <p:cNvSpPr>
            <a:spLocks noGrp="1" noRot="1" noChangeAspect="1" noTextEdit="1"/>
          </p:cNvSpPr>
          <p:nvPr>
            <p:ph type="sldImg"/>
          </p:nvPr>
        </p:nvSpPr>
        <p:spPr>
          <a:xfrm>
            <a:off x="1258888" y="720725"/>
            <a:ext cx="4800600" cy="3600450"/>
          </a:xfrm>
          <a:prstGeom prst="rect">
            <a:avLst/>
          </a:prstGeom>
          <a:ln/>
        </p:spPr>
      </p:sp>
      <p:sp>
        <p:nvSpPr>
          <p:cNvPr id="278531" name="Notes Placeholder 2"/>
          <p:cNvSpPr>
            <a:spLocks noGrp="1"/>
          </p:cNvSpPr>
          <p:nvPr>
            <p:ph type="body" idx="1"/>
          </p:nvPr>
        </p:nvSpPr>
        <p:spPr>
          <a:xfrm>
            <a:off x="731838" y="4560888"/>
            <a:ext cx="5851525" cy="4319587"/>
          </a:xfrm>
          <a:prstGeom prst="rect">
            <a:avLst/>
          </a:prstGeom>
          <a:noFill/>
          <a:ln/>
        </p:spPr>
        <p:txBody>
          <a:bodyPr/>
          <a:lstStyle/>
          <a:p>
            <a:r>
              <a:rPr lang="en-US" smtClean="0"/>
              <a:t>This page is an optional page NOT included in the Standard or Detailed T.O.V.A. report. It can easily be added by clicking on a little tool.</a:t>
            </a:r>
          </a:p>
          <a:p>
            <a:endParaRPr lang="en-US" smtClean="0"/>
          </a:p>
        </p:txBody>
      </p:sp>
      <p:sp>
        <p:nvSpPr>
          <p:cNvPr id="278532" name="Header Placeholder 3"/>
          <p:cNvSpPr>
            <a:spLocks noGrp="1"/>
          </p:cNvSpPr>
          <p:nvPr>
            <p:ph type="hdr" sz="quarter"/>
          </p:nvPr>
        </p:nvSpPr>
        <p:spPr>
          <a:xfrm>
            <a:off x="0" y="0"/>
            <a:ext cx="3170238" cy="479425"/>
          </a:xfrm>
          <a:prstGeom prst="rect">
            <a:avLst/>
          </a:prstGeom>
          <a:noFill/>
        </p:spPr>
        <p:txBody>
          <a:bodyPr/>
          <a:lstStyle/>
          <a:p>
            <a:r>
              <a:rPr lang="en-US" dirty="0" smtClean="0"/>
              <a:t> </a:t>
            </a:r>
            <a:endParaRPr lang="en-US" dirty="0"/>
          </a:p>
        </p:txBody>
      </p:sp>
      <p:sp>
        <p:nvSpPr>
          <p:cNvPr id="278533" name="Date Placeholder 4"/>
          <p:cNvSpPr>
            <a:spLocks noGrp="1"/>
          </p:cNvSpPr>
          <p:nvPr>
            <p:ph type="dt" sz="quarter" idx="1"/>
          </p:nvPr>
        </p:nvSpPr>
        <p:spPr>
          <a:xfrm>
            <a:off x="4143375" y="0"/>
            <a:ext cx="3170238" cy="479425"/>
          </a:xfrm>
          <a:prstGeom prst="rect">
            <a:avLst/>
          </a:prstGeom>
          <a:noFill/>
        </p:spPr>
        <p:txBody>
          <a:bodyPr/>
          <a:lstStyle/>
          <a:p>
            <a:r>
              <a:rPr lang="en-US" dirty="0" smtClean="0"/>
              <a:t> </a:t>
            </a:r>
            <a:endParaRPr lang="en-US" dirty="0"/>
          </a:p>
        </p:txBody>
      </p:sp>
      <p:sp>
        <p:nvSpPr>
          <p:cNvPr id="278534" name="Footer Placeholder 5"/>
          <p:cNvSpPr>
            <a:spLocks noGrp="1"/>
          </p:cNvSpPr>
          <p:nvPr>
            <p:ph type="ftr" sz="quarter" idx="4"/>
          </p:nvPr>
        </p:nvSpPr>
        <p:spPr>
          <a:xfrm>
            <a:off x="0" y="9120188"/>
            <a:ext cx="3170238" cy="479425"/>
          </a:xfrm>
          <a:prstGeom prst="rect">
            <a:avLst/>
          </a:prstGeom>
          <a:noFill/>
        </p:spPr>
        <p:txBody>
          <a:bodyPr/>
          <a:lstStyle/>
          <a:p>
            <a:r>
              <a:rPr lang="en-US" dirty="0" smtClean="0"/>
              <a:t>  </a:t>
            </a:r>
            <a:endParaRPr lang="en-US" dirty="0"/>
          </a:p>
        </p:txBody>
      </p:sp>
      <p:sp>
        <p:nvSpPr>
          <p:cNvPr id="278535" name="Slide Number Placeholder 6"/>
          <p:cNvSpPr>
            <a:spLocks noGrp="1"/>
          </p:cNvSpPr>
          <p:nvPr>
            <p:ph type="sldNum" sz="quarter" idx="5"/>
          </p:nvPr>
        </p:nvSpPr>
        <p:spPr>
          <a:xfrm>
            <a:off x="4143375" y="9120188"/>
            <a:ext cx="3170238" cy="479425"/>
          </a:xfrm>
          <a:prstGeom prst="rect">
            <a:avLst/>
          </a:prstGeom>
          <a:noFill/>
        </p:spPr>
        <p:txBody>
          <a:bodyPr/>
          <a:lstStyle/>
          <a:p>
            <a:fld id="{2FA9D3A0-36E0-410D-8902-1186E22E445C}" type="slidenum">
              <a:rPr lang="en-US"/>
              <a:pPr/>
              <a:t>84</a:t>
            </a:fld>
            <a:endParaRPr lang="en-US"/>
          </a:p>
        </p:txBody>
      </p:sp>
    </p:spTree>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0578" name="Slide Image Placeholder 1"/>
          <p:cNvSpPr>
            <a:spLocks noGrp="1" noRot="1" noChangeAspect="1" noTextEdit="1"/>
          </p:cNvSpPr>
          <p:nvPr>
            <p:ph type="sldImg"/>
          </p:nvPr>
        </p:nvSpPr>
        <p:spPr>
          <a:xfrm>
            <a:off x="1258888" y="720725"/>
            <a:ext cx="4800600" cy="3600450"/>
          </a:xfrm>
          <a:prstGeom prst="rect">
            <a:avLst/>
          </a:prstGeom>
          <a:ln/>
        </p:spPr>
      </p:sp>
      <p:sp>
        <p:nvSpPr>
          <p:cNvPr id="280579" name="Notes Placeholder 2"/>
          <p:cNvSpPr>
            <a:spLocks noGrp="1"/>
          </p:cNvSpPr>
          <p:nvPr>
            <p:ph type="body" idx="1"/>
          </p:nvPr>
        </p:nvSpPr>
        <p:spPr>
          <a:xfrm>
            <a:off x="731838" y="4560888"/>
            <a:ext cx="5851525" cy="4319587"/>
          </a:xfrm>
          <a:prstGeom prst="rect">
            <a:avLst/>
          </a:prstGeom>
          <a:noFill/>
          <a:ln/>
        </p:spPr>
        <p:txBody>
          <a:bodyPr/>
          <a:lstStyle/>
          <a:p>
            <a:endParaRPr lang="en-US" smtClean="0"/>
          </a:p>
        </p:txBody>
      </p:sp>
      <p:sp>
        <p:nvSpPr>
          <p:cNvPr id="280580" name="Header Placeholder 3"/>
          <p:cNvSpPr>
            <a:spLocks noGrp="1"/>
          </p:cNvSpPr>
          <p:nvPr>
            <p:ph type="hdr" sz="quarter"/>
          </p:nvPr>
        </p:nvSpPr>
        <p:spPr>
          <a:xfrm>
            <a:off x="0" y="0"/>
            <a:ext cx="3170238" cy="479425"/>
          </a:xfrm>
          <a:prstGeom prst="rect">
            <a:avLst/>
          </a:prstGeom>
          <a:noFill/>
        </p:spPr>
        <p:txBody>
          <a:bodyPr/>
          <a:lstStyle/>
          <a:p>
            <a:r>
              <a:rPr lang="en-US" dirty="0" smtClean="0"/>
              <a:t> </a:t>
            </a:r>
            <a:endParaRPr lang="en-US" dirty="0"/>
          </a:p>
        </p:txBody>
      </p:sp>
      <p:sp>
        <p:nvSpPr>
          <p:cNvPr id="280581" name="Date Placeholder 4"/>
          <p:cNvSpPr>
            <a:spLocks noGrp="1"/>
          </p:cNvSpPr>
          <p:nvPr>
            <p:ph type="dt" sz="quarter" idx="1"/>
          </p:nvPr>
        </p:nvSpPr>
        <p:spPr>
          <a:xfrm>
            <a:off x="4143375" y="0"/>
            <a:ext cx="3170238" cy="479425"/>
          </a:xfrm>
          <a:prstGeom prst="rect">
            <a:avLst/>
          </a:prstGeom>
          <a:noFill/>
        </p:spPr>
        <p:txBody>
          <a:bodyPr/>
          <a:lstStyle/>
          <a:p>
            <a:r>
              <a:rPr lang="en-US" dirty="0" smtClean="0"/>
              <a:t> </a:t>
            </a:r>
            <a:endParaRPr lang="en-US" dirty="0"/>
          </a:p>
        </p:txBody>
      </p:sp>
      <p:sp>
        <p:nvSpPr>
          <p:cNvPr id="280582" name="Footer Placeholder 5"/>
          <p:cNvSpPr>
            <a:spLocks noGrp="1"/>
          </p:cNvSpPr>
          <p:nvPr>
            <p:ph type="ftr" sz="quarter" idx="4"/>
          </p:nvPr>
        </p:nvSpPr>
        <p:spPr>
          <a:xfrm>
            <a:off x="0" y="9120188"/>
            <a:ext cx="3170238" cy="479425"/>
          </a:xfrm>
          <a:prstGeom prst="rect">
            <a:avLst/>
          </a:prstGeom>
          <a:noFill/>
        </p:spPr>
        <p:txBody>
          <a:bodyPr/>
          <a:lstStyle/>
          <a:p>
            <a:r>
              <a:rPr lang="en-US" dirty="0" smtClean="0"/>
              <a:t>  </a:t>
            </a:r>
            <a:endParaRPr lang="en-US" dirty="0"/>
          </a:p>
        </p:txBody>
      </p:sp>
      <p:sp>
        <p:nvSpPr>
          <p:cNvPr id="280583" name="Slide Number Placeholder 6"/>
          <p:cNvSpPr>
            <a:spLocks noGrp="1"/>
          </p:cNvSpPr>
          <p:nvPr>
            <p:ph type="sldNum" sz="quarter" idx="5"/>
          </p:nvPr>
        </p:nvSpPr>
        <p:spPr>
          <a:xfrm>
            <a:off x="4143375" y="9120188"/>
            <a:ext cx="3170238" cy="479425"/>
          </a:xfrm>
          <a:prstGeom prst="rect">
            <a:avLst/>
          </a:prstGeom>
          <a:noFill/>
        </p:spPr>
        <p:txBody>
          <a:bodyPr/>
          <a:lstStyle/>
          <a:p>
            <a:fld id="{7EC4AEC6-4EE6-45A0-8102-72B8AAEFAA17}" type="slidenum">
              <a:rPr lang="en-US"/>
              <a:pPr/>
              <a:t>85</a:t>
            </a:fld>
            <a:endParaRPr lang="en-US"/>
          </a:p>
        </p:txBody>
      </p:sp>
    </p:spTree>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2626" name="Slide Image Placeholder 1"/>
          <p:cNvSpPr>
            <a:spLocks noGrp="1" noRot="1" noChangeAspect="1" noTextEdit="1"/>
          </p:cNvSpPr>
          <p:nvPr>
            <p:ph type="sldImg"/>
          </p:nvPr>
        </p:nvSpPr>
        <p:spPr>
          <a:xfrm>
            <a:off x="1258888" y="720725"/>
            <a:ext cx="4800600" cy="3600450"/>
          </a:xfrm>
          <a:prstGeom prst="rect">
            <a:avLst/>
          </a:prstGeom>
          <a:ln/>
        </p:spPr>
      </p:sp>
      <p:sp>
        <p:nvSpPr>
          <p:cNvPr id="282627" name="Notes Placeholder 2"/>
          <p:cNvSpPr>
            <a:spLocks noGrp="1"/>
          </p:cNvSpPr>
          <p:nvPr>
            <p:ph type="body" idx="1"/>
          </p:nvPr>
        </p:nvSpPr>
        <p:spPr>
          <a:xfrm>
            <a:off x="731838" y="4560888"/>
            <a:ext cx="5851525" cy="4319587"/>
          </a:xfrm>
          <a:prstGeom prst="rect">
            <a:avLst/>
          </a:prstGeom>
          <a:noFill/>
          <a:ln/>
        </p:spPr>
        <p:txBody>
          <a:bodyPr/>
          <a:lstStyle/>
          <a:p>
            <a:endParaRPr lang="en-US" smtClean="0"/>
          </a:p>
        </p:txBody>
      </p:sp>
      <p:sp>
        <p:nvSpPr>
          <p:cNvPr id="282628" name="Header Placeholder 3"/>
          <p:cNvSpPr>
            <a:spLocks noGrp="1"/>
          </p:cNvSpPr>
          <p:nvPr>
            <p:ph type="hdr" sz="quarter"/>
          </p:nvPr>
        </p:nvSpPr>
        <p:spPr>
          <a:xfrm>
            <a:off x="0" y="0"/>
            <a:ext cx="3170238" cy="479425"/>
          </a:xfrm>
          <a:prstGeom prst="rect">
            <a:avLst/>
          </a:prstGeom>
          <a:noFill/>
        </p:spPr>
        <p:txBody>
          <a:bodyPr/>
          <a:lstStyle/>
          <a:p>
            <a:r>
              <a:rPr lang="en-US" dirty="0" smtClean="0"/>
              <a:t> </a:t>
            </a:r>
            <a:endParaRPr lang="en-US" dirty="0"/>
          </a:p>
        </p:txBody>
      </p:sp>
      <p:sp>
        <p:nvSpPr>
          <p:cNvPr id="282629" name="Date Placeholder 4"/>
          <p:cNvSpPr>
            <a:spLocks noGrp="1"/>
          </p:cNvSpPr>
          <p:nvPr>
            <p:ph type="dt" sz="quarter" idx="1"/>
          </p:nvPr>
        </p:nvSpPr>
        <p:spPr>
          <a:xfrm>
            <a:off x="4143375" y="0"/>
            <a:ext cx="3170238" cy="479425"/>
          </a:xfrm>
          <a:prstGeom prst="rect">
            <a:avLst/>
          </a:prstGeom>
          <a:noFill/>
        </p:spPr>
        <p:txBody>
          <a:bodyPr/>
          <a:lstStyle/>
          <a:p>
            <a:r>
              <a:rPr lang="en-US" dirty="0" smtClean="0"/>
              <a:t> </a:t>
            </a:r>
            <a:endParaRPr lang="en-US" dirty="0"/>
          </a:p>
        </p:txBody>
      </p:sp>
      <p:sp>
        <p:nvSpPr>
          <p:cNvPr id="282630" name="Footer Placeholder 5"/>
          <p:cNvSpPr>
            <a:spLocks noGrp="1"/>
          </p:cNvSpPr>
          <p:nvPr>
            <p:ph type="ftr" sz="quarter" idx="4"/>
          </p:nvPr>
        </p:nvSpPr>
        <p:spPr>
          <a:xfrm>
            <a:off x="0" y="9120188"/>
            <a:ext cx="3170238" cy="479425"/>
          </a:xfrm>
          <a:prstGeom prst="rect">
            <a:avLst/>
          </a:prstGeom>
          <a:noFill/>
        </p:spPr>
        <p:txBody>
          <a:bodyPr/>
          <a:lstStyle/>
          <a:p>
            <a:r>
              <a:rPr lang="en-US" dirty="0" smtClean="0"/>
              <a:t>  </a:t>
            </a:r>
            <a:endParaRPr lang="en-US" dirty="0"/>
          </a:p>
        </p:txBody>
      </p:sp>
      <p:sp>
        <p:nvSpPr>
          <p:cNvPr id="282631" name="Slide Number Placeholder 6"/>
          <p:cNvSpPr>
            <a:spLocks noGrp="1"/>
          </p:cNvSpPr>
          <p:nvPr>
            <p:ph type="sldNum" sz="quarter" idx="5"/>
          </p:nvPr>
        </p:nvSpPr>
        <p:spPr>
          <a:xfrm>
            <a:off x="4143375" y="9120188"/>
            <a:ext cx="3170238" cy="479425"/>
          </a:xfrm>
          <a:prstGeom prst="rect">
            <a:avLst/>
          </a:prstGeom>
          <a:noFill/>
        </p:spPr>
        <p:txBody>
          <a:bodyPr/>
          <a:lstStyle/>
          <a:p>
            <a:fld id="{069F22AA-E73D-49F5-A72E-2379675EF610}" type="slidenum">
              <a:rPr lang="en-US"/>
              <a:pPr/>
              <a:t>86</a:t>
            </a:fld>
            <a:endParaRPr lang="en-US"/>
          </a:p>
        </p:txBody>
      </p:sp>
    </p:spTree>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4674" name="Slide Image Placeholder 1"/>
          <p:cNvSpPr>
            <a:spLocks noGrp="1" noRot="1" noChangeAspect="1" noTextEdit="1"/>
          </p:cNvSpPr>
          <p:nvPr>
            <p:ph type="sldImg"/>
          </p:nvPr>
        </p:nvSpPr>
        <p:spPr>
          <a:xfrm>
            <a:off x="1258888" y="720725"/>
            <a:ext cx="4800600" cy="3600450"/>
          </a:xfrm>
          <a:prstGeom prst="rect">
            <a:avLst/>
          </a:prstGeom>
          <a:ln/>
        </p:spPr>
      </p:sp>
      <p:sp>
        <p:nvSpPr>
          <p:cNvPr id="284675" name="Notes Placeholder 2"/>
          <p:cNvSpPr>
            <a:spLocks noGrp="1"/>
          </p:cNvSpPr>
          <p:nvPr>
            <p:ph type="body" idx="1"/>
          </p:nvPr>
        </p:nvSpPr>
        <p:spPr>
          <a:xfrm>
            <a:off x="731838" y="4560888"/>
            <a:ext cx="5851525" cy="4319587"/>
          </a:xfrm>
          <a:prstGeom prst="rect">
            <a:avLst/>
          </a:prstGeom>
          <a:noFill/>
          <a:ln/>
        </p:spPr>
        <p:txBody>
          <a:bodyPr/>
          <a:lstStyle/>
          <a:p>
            <a:endParaRPr lang="en-US" smtClean="0"/>
          </a:p>
        </p:txBody>
      </p:sp>
      <p:sp>
        <p:nvSpPr>
          <p:cNvPr id="284676" name="Header Placeholder 3"/>
          <p:cNvSpPr>
            <a:spLocks noGrp="1"/>
          </p:cNvSpPr>
          <p:nvPr>
            <p:ph type="hdr" sz="quarter"/>
          </p:nvPr>
        </p:nvSpPr>
        <p:spPr>
          <a:xfrm>
            <a:off x="0" y="0"/>
            <a:ext cx="3170238" cy="479425"/>
          </a:xfrm>
          <a:prstGeom prst="rect">
            <a:avLst/>
          </a:prstGeom>
          <a:noFill/>
        </p:spPr>
        <p:txBody>
          <a:bodyPr/>
          <a:lstStyle/>
          <a:p>
            <a:r>
              <a:rPr lang="en-US" dirty="0" smtClean="0"/>
              <a:t> </a:t>
            </a:r>
            <a:endParaRPr lang="en-US" dirty="0"/>
          </a:p>
        </p:txBody>
      </p:sp>
      <p:sp>
        <p:nvSpPr>
          <p:cNvPr id="284677" name="Date Placeholder 4"/>
          <p:cNvSpPr>
            <a:spLocks noGrp="1"/>
          </p:cNvSpPr>
          <p:nvPr>
            <p:ph type="dt" sz="quarter" idx="1"/>
          </p:nvPr>
        </p:nvSpPr>
        <p:spPr>
          <a:xfrm>
            <a:off x="4143375" y="0"/>
            <a:ext cx="3170238" cy="479425"/>
          </a:xfrm>
          <a:prstGeom prst="rect">
            <a:avLst/>
          </a:prstGeom>
          <a:noFill/>
        </p:spPr>
        <p:txBody>
          <a:bodyPr/>
          <a:lstStyle/>
          <a:p>
            <a:r>
              <a:rPr lang="en-US" dirty="0" smtClean="0"/>
              <a:t> </a:t>
            </a:r>
            <a:endParaRPr lang="en-US" dirty="0"/>
          </a:p>
        </p:txBody>
      </p:sp>
      <p:sp>
        <p:nvSpPr>
          <p:cNvPr id="284678" name="Footer Placeholder 5"/>
          <p:cNvSpPr>
            <a:spLocks noGrp="1"/>
          </p:cNvSpPr>
          <p:nvPr>
            <p:ph type="ftr" sz="quarter" idx="4"/>
          </p:nvPr>
        </p:nvSpPr>
        <p:spPr>
          <a:xfrm>
            <a:off x="0" y="9120188"/>
            <a:ext cx="3170238" cy="479425"/>
          </a:xfrm>
          <a:prstGeom prst="rect">
            <a:avLst/>
          </a:prstGeom>
          <a:noFill/>
        </p:spPr>
        <p:txBody>
          <a:bodyPr/>
          <a:lstStyle/>
          <a:p>
            <a:r>
              <a:rPr lang="en-US" dirty="0" smtClean="0"/>
              <a:t>  </a:t>
            </a:r>
            <a:endParaRPr lang="en-US" dirty="0"/>
          </a:p>
        </p:txBody>
      </p:sp>
      <p:sp>
        <p:nvSpPr>
          <p:cNvPr id="284679" name="Slide Number Placeholder 6"/>
          <p:cNvSpPr>
            <a:spLocks noGrp="1"/>
          </p:cNvSpPr>
          <p:nvPr>
            <p:ph type="sldNum" sz="quarter" idx="5"/>
          </p:nvPr>
        </p:nvSpPr>
        <p:spPr>
          <a:xfrm>
            <a:off x="4143375" y="9120188"/>
            <a:ext cx="3170238" cy="479425"/>
          </a:xfrm>
          <a:prstGeom prst="rect">
            <a:avLst/>
          </a:prstGeom>
          <a:noFill/>
        </p:spPr>
        <p:txBody>
          <a:bodyPr/>
          <a:lstStyle/>
          <a:p>
            <a:fld id="{F7F75492-0743-49AF-8E26-F443B0A61024}" type="slidenum">
              <a:rPr lang="en-US"/>
              <a:pPr/>
              <a:t>87</a:t>
            </a:fld>
            <a:endParaRPr lang="en-US"/>
          </a:p>
        </p:txBody>
      </p:sp>
    </p:spTree>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22" name="Slide Image Placeholder 1"/>
          <p:cNvSpPr>
            <a:spLocks noGrp="1" noRot="1" noChangeAspect="1" noTextEdit="1"/>
          </p:cNvSpPr>
          <p:nvPr>
            <p:ph type="sldImg"/>
          </p:nvPr>
        </p:nvSpPr>
        <p:spPr>
          <a:xfrm>
            <a:off x="1258888" y="720725"/>
            <a:ext cx="4800600" cy="3600450"/>
          </a:xfrm>
          <a:prstGeom prst="rect">
            <a:avLst/>
          </a:prstGeom>
          <a:ln/>
        </p:spPr>
      </p:sp>
      <p:sp>
        <p:nvSpPr>
          <p:cNvPr id="286723" name="Notes Placeholder 2"/>
          <p:cNvSpPr>
            <a:spLocks noGrp="1"/>
          </p:cNvSpPr>
          <p:nvPr>
            <p:ph type="body" idx="1"/>
          </p:nvPr>
        </p:nvSpPr>
        <p:spPr>
          <a:xfrm>
            <a:off x="731838" y="4560888"/>
            <a:ext cx="5851525" cy="4319587"/>
          </a:xfrm>
          <a:prstGeom prst="rect">
            <a:avLst/>
          </a:prstGeom>
          <a:noFill/>
          <a:ln/>
        </p:spPr>
        <p:txBody>
          <a:bodyPr/>
          <a:lstStyle/>
          <a:p>
            <a:endParaRPr lang="en-US" smtClean="0"/>
          </a:p>
        </p:txBody>
      </p:sp>
      <p:sp>
        <p:nvSpPr>
          <p:cNvPr id="286724" name="Header Placeholder 3"/>
          <p:cNvSpPr>
            <a:spLocks noGrp="1"/>
          </p:cNvSpPr>
          <p:nvPr>
            <p:ph type="hdr" sz="quarter"/>
          </p:nvPr>
        </p:nvSpPr>
        <p:spPr>
          <a:xfrm>
            <a:off x="0" y="0"/>
            <a:ext cx="3170238" cy="479425"/>
          </a:xfrm>
          <a:prstGeom prst="rect">
            <a:avLst/>
          </a:prstGeom>
          <a:noFill/>
        </p:spPr>
        <p:txBody>
          <a:bodyPr/>
          <a:lstStyle/>
          <a:p>
            <a:r>
              <a:rPr lang="en-US" dirty="0" smtClean="0"/>
              <a:t> </a:t>
            </a:r>
            <a:endParaRPr lang="en-US" dirty="0"/>
          </a:p>
        </p:txBody>
      </p:sp>
      <p:sp>
        <p:nvSpPr>
          <p:cNvPr id="286725" name="Date Placeholder 4"/>
          <p:cNvSpPr>
            <a:spLocks noGrp="1"/>
          </p:cNvSpPr>
          <p:nvPr>
            <p:ph type="dt" sz="quarter" idx="1"/>
          </p:nvPr>
        </p:nvSpPr>
        <p:spPr>
          <a:xfrm>
            <a:off x="4143375" y="0"/>
            <a:ext cx="3170238" cy="479425"/>
          </a:xfrm>
          <a:prstGeom prst="rect">
            <a:avLst/>
          </a:prstGeom>
          <a:noFill/>
        </p:spPr>
        <p:txBody>
          <a:bodyPr/>
          <a:lstStyle/>
          <a:p>
            <a:r>
              <a:rPr lang="en-US" dirty="0" smtClean="0"/>
              <a:t> </a:t>
            </a:r>
            <a:endParaRPr lang="en-US" dirty="0"/>
          </a:p>
        </p:txBody>
      </p:sp>
      <p:sp>
        <p:nvSpPr>
          <p:cNvPr id="286726" name="Footer Placeholder 5"/>
          <p:cNvSpPr>
            <a:spLocks noGrp="1"/>
          </p:cNvSpPr>
          <p:nvPr>
            <p:ph type="ftr" sz="quarter" idx="4"/>
          </p:nvPr>
        </p:nvSpPr>
        <p:spPr>
          <a:xfrm>
            <a:off x="0" y="9120188"/>
            <a:ext cx="3170238" cy="479425"/>
          </a:xfrm>
          <a:prstGeom prst="rect">
            <a:avLst/>
          </a:prstGeom>
          <a:noFill/>
        </p:spPr>
        <p:txBody>
          <a:bodyPr/>
          <a:lstStyle/>
          <a:p>
            <a:r>
              <a:rPr lang="en-US" dirty="0" smtClean="0"/>
              <a:t>  </a:t>
            </a:r>
            <a:endParaRPr lang="en-US" dirty="0"/>
          </a:p>
        </p:txBody>
      </p:sp>
      <p:sp>
        <p:nvSpPr>
          <p:cNvPr id="286727" name="Slide Number Placeholder 6"/>
          <p:cNvSpPr>
            <a:spLocks noGrp="1"/>
          </p:cNvSpPr>
          <p:nvPr>
            <p:ph type="sldNum" sz="quarter" idx="5"/>
          </p:nvPr>
        </p:nvSpPr>
        <p:spPr>
          <a:xfrm>
            <a:off x="4143375" y="9120188"/>
            <a:ext cx="3170238" cy="479425"/>
          </a:xfrm>
          <a:prstGeom prst="rect">
            <a:avLst/>
          </a:prstGeom>
          <a:noFill/>
        </p:spPr>
        <p:txBody>
          <a:bodyPr/>
          <a:lstStyle/>
          <a:p>
            <a:fld id="{3E086A87-7456-4E54-A4A7-FFC260B78C0D}" type="slidenum">
              <a:rPr lang="en-US"/>
              <a:pPr/>
              <a:t>88</a:t>
            </a:fld>
            <a:endParaRPr lang="en-US"/>
          </a:p>
        </p:txBody>
      </p:sp>
    </p:spTree>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8770" name="Slide Image Placeholder 1"/>
          <p:cNvSpPr>
            <a:spLocks noGrp="1" noRot="1" noChangeAspect="1" noTextEdit="1"/>
          </p:cNvSpPr>
          <p:nvPr>
            <p:ph type="sldImg"/>
          </p:nvPr>
        </p:nvSpPr>
        <p:spPr>
          <a:xfrm>
            <a:off x="1258888" y="720725"/>
            <a:ext cx="4800600" cy="3600450"/>
          </a:xfrm>
          <a:prstGeom prst="rect">
            <a:avLst/>
          </a:prstGeom>
          <a:ln/>
        </p:spPr>
      </p:sp>
      <p:sp>
        <p:nvSpPr>
          <p:cNvPr id="288771" name="Notes Placeholder 2"/>
          <p:cNvSpPr>
            <a:spLocks noGrp="1"/>
          </p:cNvSpPr>
          <p:nvPr>
            <p:ph type="body" idx="1"/>
          </p:nvPr>
        </p:nvSpPr>
        <p:spPr>
          <a:xfrm>
            <a:off x="731838" y="4560888"/>
            <a:ext cx="5851525" cy="4319587"/>
          </a:xfrm>
          <a:prstGeom prst="rect">
            <a:avLst/>
          </a:prstGeom>
          <a:noFill/>
          <a:ln/>
        </p:spPr>
        <p:txBody>
          <a:bodyPr/>
          <a:lstStyle/>
          <a:p>
            <a:endParaRPr lang="en-US" smtClean="0"/>
          </a:p>
        </p:txBody>
      </p:sp>
      <p:sp>
        <p:nvSpPr>
          <p:cNvPr id="288772" name="Header Placeholder 3"/>
          <p:cNvSpPr>
            <a:spLocks noGrp="1"/>
          </p:cNvSpPr>
          <p:nvPr>
            <p:ph type="hdr" sz="quarter"/>
          </p:nvPr>
        </p:nvSpPr>
        <p:spPr>
          <a:xfrm>
            <a:off x="0" y="0"/>
            <a:ext cx="3170238" cy="479425"/>
          </a:xfrm>
          <a:prstGeom prst="rect">
            <a:avLst/>
          </a:prstGeom>
          <a:noFill/>
        </p:spPr>
        <p:txBody>
          <a:bodyPr/>
          <a:lstStyle/>
          <a:p>
            <a:r>
              <a:rPr lang="en-US" dirty="0" smtClean="0"/>
              <a:t> </a:t>
            </a:r>
            <a:endParaRPr lang="en-US" dirty="0"/>
          </a:p>
        </p:txBody>
      </p:sp>
      <p:sp>
        <p:nvSpPr>
          <p:cNvPr id="288773" name="Date Placeholder 4"/>
          <p:cNvSpPr>
            <a:spLocks noGrp="1"/>
          </p:cNvSpPr>
          <p:nvPr>
            <p:ph type="dt" sz="quarter" idx="1"/>
          </p:nvPr>
        </p:nvSpPr>
        <p:spPr>
          <a:xfrm>
            <a:off x="4143375" y="0"/>
            <a:ext cx="3170238" cy="479425"/>
          </a:xfrm>
          <a:prstGeom prst="rect">
            <a:avLst/>
          </a:prstGeom>
          <a:noFill/>
        </p:spPr>
        <p:txBody>
          <a:bodyPr/>
          <a:lstStyle/>
          <a:p>
            <a:r>
              <a:rPr lang="en-US" dirty="0" smtClean="0"/>
              <a:t> </a:t>
            </a:r>
            <a:endParaRPr lang="en-US" dirty="0"/>
          </a:p>
        </p:txBody>
      </p:sp>
      <p:sp>
        <p:nvSpPr>
          <p:cNvPr id="288774" name="Footer Placeholder 5"/>
          <p:cNvSpPr>
            <a:spLocks noGrp="1"/>
          </p:cNvSpPr>
          <p:nvPr>
            <p:ph type="ftr" sz="quarter" idx="4"/>
          </p:nvPr>
        </p:nvSpPr>
        <p:spPr>
          <a:xfrm>
            <a:off x="0" y="9120188"/>
            <a:ext cx="3170238" cy="479425"/>
          </a:xfrm>
          <a:prstGeom prst="rect">
            <a:avLst/>
          </a:prstGeom>
          <a:noFill/>
        </p:spPr>
        <p:txBody>
          <a:bodyPr/>
          <a:lstStyle/>
          <a:p>
            <a:r>
              <a:rPr lang="en-US" dirty="0" smtClean="0"/>
              <a:t>  </a:t>
            </a:r>
            <a:endParaRPr lang="en-US" dirty="0"/>
          </a:p>
        </p:txBody>
      </p:sp>
      <p:sp>
        <p:nvSpPr>
          <p:cNvPr id="288775" name="Slide Number Placeholder 6"/>
          <p:cNvSpPr>
            <a:spLocks noGrp="1"/>
          </p:cNvSpPr>
          <p:nvPr>
            <p:ph type="sldNum" sz="quarter" idx="5"/>
          </p:nvPr>
        </p:nvSpPr>
        <p:spPr>
          <a:xfrm>
            <a:off x="4143375" y="9120188"/>
            <a:ext cx="3170238" cy="479425"/>
          </a:xfrm>
          <a:prstGeom prst="rect">
            <a:avLst/>
          </a:prstGeom>
          <a:noFill/>
        </p:spPr>
        <p:txBody>
          <a:bodyPr/>
          <a:lstStyle/>
          <a:p>
            <a:fld id="{F295AAE9-1175-467F-99A1-29B1E4CA4B82}" type="slidenum">
              <a:rPr lang="en-US"/>
              <a:pPr/>
              <a:t>89</a:t>
            </a:fld>
            <a:endParaRPr lang="en-US"/>
          </a:p>
        </p:txBody>
      </p:sp>
    </p:spTree>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0818" name="Slide Image Placeholder 1"/>
          <p:cNvSpPr>
            <a:spLocks noGrp="1" noRot="1" noChangeAspect="1" noTextEdit="1"/>
          </p:cNvSpPr>
          <p:nvPr>
            <p:ph type="sldImg"/>
          </p:nvPr>
        </p:nvSpPr>
        <p:spPr>
          <a:xfrm>
            <a:off x="1258888" y="720725"/>
            <a:ext cx="4800600" cy="3600450"/>
          </a:xfrm>
          <a:prstGeom prst="rect">
            <a:avLst/>
          </a:prstGeom>
          <a:ln/>
        </p:spPr>
      </p:sp>
      <p:sp>
        <p:nvSpPr>
          <p:cNvPr id="290819" name="Notes Placeholder 2"/>
          <p:cNvSpPr>
            <a:spLocks noGrp="1"/>
          </p:cNvSpPr>
          <p:nvPr>
            <p:ph type="body" idx="1"/>
          </p:nvPr>
        </p:nvSpPr>
        <p:spPr>
          <a:xfrm>
            <a:off x="731838" y="4560888"/>
            <a:ext cx="5851525" cy="4319587"/>
          </a:xfrm>
          <a:prstGeom prst="rect">
            <a:avLst/>
          </a:prstGeom>
          <a:noFill/>
          <a:ln/>
        </p:spPr>
        <p:txBody>
          <a:bodyPr/>
          <a:lstStyle/>
          <a:p>
            <a:endParaRPr lang="en-US" smtClean="0"/>
          </a:p>
        </p:txBody>
      </p:sp>
      <p:sp>
        <p:nvSpPr>
          <p:cNvPr id="290820" name="Header Placeholder 3"/>
          <p:cNvSpPr>
            <a:spLocks noGrp="1"/>
          </p:cNvSpPr>
          <p:nvPr>
            <p:ph type="hdr" sz="quarter"/>
          </p:nvPr>
        </p:nvSpPr>
        <p:spPr>
          <a:xfrm>
            <a:off x="0" y="0"/>
            <a:ext cx="3170238" cy="479425"/>
          </a:xfrm>
          <a:prstGeom prst="rect">
            <a:avLst/>
          </a:prstGeom>
          <a:noFill/>
        </p:spPr>
        <p:txBody>
          <a:bodyPr/>
          <a:lstStyle/>
          <a:p>
            <a:r>
              <a:rPr lang="en-US" dirty="0" smtClean="0"/>
              <a:t> </a:t>
            </a:r>
            <a:endParaRPr lang="en-US" dirty="0"/>
          </a:p>
        </p:txBody>
      </p:sp>
      <p:sp>
        <p:nvSpPr>
          <p:cNvPr id="290821" name="Date Placeholder 4"/>
          <p:cNvSpPr>
            <a:spLocks noGrp="1"/>
          </p:cNvSpPr>
          <p:nvPr>
            <p:ph type="dt" sz="quarter" idx="1"/>
          </p:nvPr>
        </p:nvSpPr>
        <p:spPr>
          <a:xfrm>
            <a:off x="4143375" y="0"/>
            <a:ext cx="3170238" cy="479425"/>
          </a:xfrm>
          <a:prstGeom prst="rect">
            <a:avLst/>
          </a:prstGeom>
          <a:noFill/>
        </p:spPr>
        <p:txBody>
          <a:bodyPr/>
          <a:lstStyle/>
          <a:p>
            <a:r>
              <a:rPr lang="en-US" dirty="0" smtClean="0"/>
              <a:t> </a:t>
            </a:r>
            <a:endParaRPr lang="en-US" dirty="0"/>
          </a:p>
        </p:txBody>
      </p:sp>
      <p:sp>
        <p:nvSpPr>
          <p:cNvPr id="290822" name="Footer Placeholder 5"/>
          <p:cNvSpPr>
            <a:spLocks noGrp="1"/>
          </p:cNvSpPr>
          <p:nvPr>
            <p:ph type="ftr" sz="quarter" idx="4"/>
          </p:nvPr>
        </p:nvSpPr>
        <p:spPr>
          <a:xfrm>
            <a:off x="0" y="9120188"/>
            <a:ext cx="3170238" cy="479425"/>
          </a:xfrm>
          <a:prstGeom prst="rect">
            <a:avLst/>
          </a:prstGeom>
          <a:noFill/>
        </p:spPr>
        <p:txBody>
          <a:bodyPr/>
          <a:lstStyle/>
          <a:p>
            <a:r>
              <a:rPr lang="en-US" dirty="0" smtClean="0"/>
              <a:t>  </a:t>
            </a:r>
            <a:endParaRPr lang="en-US" dirty="0"/>
          </a:p>
        </p:txBody>
      </p:sp>
      <p:sp>
        <p:nvSpPr>
          <p:cNvPr id="290823" name="Slide Number Placeholder 6"/>
          <p:cNvSpPr>
            <a:spLocks noGrp="1"/>
          </p:cNvSpPr>
          <p:nvPr>
            <p:ph type="sldNum" sz="quarter" idx="5"/>
          </p:nvPr>
        </p:nvSpPr>
        <p:spPr>
          <a:xfrm>
            <a:off x="4143375" y="9120188"/>
            <a:ext cx="3170238" cy="479425"/>
          </a:xfrm>
          <a:prstGeom prst="rect">
            <a:avLst/>
          </a:prstGeom>
          <a:noFill/>
        </p:spPr>
        <p:txBody>
          <a:bodyPr/>
          <a:lstStyle/>
          <a:p>
            <a:fld id="{6BA53F76-6F96-4939-9C3E-B85C4AD8B6D6}" type="slidenum">
              <a:rPr lang="en-US"/>
              <a:pPr/>
              <a:t>90</a:t>
            </a:fld>
            <a:endParaRPr lang="en-US"/>
          </a:p>
        </p:txBody>
      </p:sp>
    </p:spTree>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2866" name="Slide Image Placeholder 1"/>
          <p:cNvSpPr>
            <a:spLocks noGrp="1" noRot="1" noChangeAspect="1" noTextEdit="1"/>
          </p:cNvSpPr>
          <p:nvPr>
            <p:ph type="sldImg"/>
          </p:nvPr>
        </p:nvSpPr>
        <p:spPr>
          <a:xfrm>
            <a:off x="1258888" y="720725"/>
            <a:ext cx="4800600" cy="3600450"/>
          </a:xfrm>
          <a:prstGeom prst="rect">
            <a:avLst/>
          </a:prstGeom>
          <a:ln/>
        </p:spPr>
      </p:sp>
      <p:sp>
        <p:nvSpPr>
          <p:cNvPr id="292867" name="Notes Placeholder 2"/>
          <p:cNvSpPr>
            <a:spLocks noGrp="1"/>
          </p:cNvSpPr>
          <p:nvPr>
            <p:ph type="body" idx="1"/>
          </p:nvPr>
        </p:nvSpPr>
        <p:spPr>
          <a:xfrm>
            <a:off x="731838" y="4560888"/>
            <a:ext cx="5851525" cy="4319587"/>
          </a:xfrm>
          <a:prstGeom prst="rect">
            <a:avLst/>
          </a:prstGeom>
          <a:noFill/>
          <a:ln/>
        </p:spPr>
        <p:txBody>
          <a:bodyPr/>
          <a:lstStyle/>
          <a:p>
            <a:endParaRPr lang="en-US" smtClean="0"/>
          </a:p>
        </p:txBody>
      </p:sp>
      <p:sp>
        <p:nvSpPr>
          <p:cNvPr id="292868" name="Header Placeholder 3"/>
          <p:cNvSpPr>
            <a:spLocks noGrp="1"/>
          </p:cNvSpPr>
          <p:nvPr>
            <p:ph type="hdr" sz="quarter"/>
          </p:nvPr>
        </p:nvSpPr>
        <p:spPr>
          <a:xfrm>
            <a:off x="0" y="0"/>
            <a:ext cx="3170238" cy="479425"/>
          </a:xfrm>
          <a:prstGeom prst="rect">
            <a:avLst/>
          </a:prstGeom>
          <a:noFill/>
        </p:spPr>
        <p:txBody>
          <a:bodyPr/>
          <a:lstStyle/>
          <a:p>
            <a:r>
              <a:rPr lang="en-US" dirty="0" smtClean="0"/>
              <a:t> </a:t>
            </a:r>
            <a:endParaRPr lang="en-US" dirty="0"/>
          </a:p>
        </p:txBody>
      </p:sp>
      <p:sp>
        <p:nvSpPr>
          <p:cNvPr id="292869" name="Date Placeholder 4"/>
          <p:cNvSpPr>
            <a:spLocks noGrp="1"/>
          </p:cNvSpPr>
          <p:nvPr>
            <p:ph type="dt" sz="quarter" idx="1"/>
          </p:nvPr>
        </p:nvSpPr>
        <p:spPr>
          <a:xfrm>
            <a:off x="4143375" y="0"/>
            <a:ext cx="3170238" cy="479425"/>
          </a:xfrm>
          <a:prstGeom prst="rect">
            <a:avLst/>
          </a:prstGeom>
          <a:noFill/>
        </p:spPr>
        <p:txBody>
          <a:bodyPr/>
          <a:lstStyle/>
          <a:p>
            <a:r>
              <a:rPr lang="en-US" dirty="0" smtClean="0"/>
              <a:t> </a:t>
            </a:r>
            <a:endParaRPr lang="en-US" dirty="0"/>
          </a:p>
        </p:txBody>
      </p:sp>
      <p:sp>
        <p:nvSpPr>
          <p:cNvPr id="292870" name="Footer Placeholder 5"/>
          <p:cNvSpPr>
            <a:spLocks noGrp="1"/>
          </p:cNvSpPr>
          <p:nvPr>
            <p:ph type="ftr" sz="quarter" idx="4"/>
          </p:nvPr>
        </p:nvSpPr>
        <p:spPr>
          <a:xfrm>
            <a:off x="0" y="9120188"/>
            <a:ext cx="3170238" cy="479425"/>
          </a:xfrm>
          <a:prstGeom prst="rect">
            <a:avLst/>
          </a:prstGeom>
          <a:noFill/>
        </p:spPr>
        <p:txBody>
          <a:bodyPr/>
          <a:lstStyle/>
          <a:p>
            <a:r>
              <a:rPr lang="en-US" dirty="0" smtClean="0"/>
              <a:t>  </a:t>
            </a:r>
            <a:endParaRPr lang="en-US" dirty="0"/>
          </a:p>
        </p:txBody>
      </p:sp>
      <p:sp>
        <p:nvSpPr>
          <p:cNvPr id="292871" name="Slide Number Placeholder 6"/>
          <p:cNvSpPr>
            <a:spLocks noGrp="1"/>
          </p:cNvSpPr>
          <p:nvPr>
            <p:ph type="sldNum" sz="quarter" idx="5"/>
          </p:nvPr>
        </p:nvSpPr>
        <p:spPr>
          <a:xfrm>
            <a:off x="4143375" y="9120188"/>
            <a:ext cx="3170238" cy="479425"/>
          </a:xfrm>
          <a:prstGeom prst="rect">
            <a:avLst/>
          </a:prstGeom>
          <a:noFill/>
        </p:spPr>
        <p:txBody>
          <a:bodyPr/>
          <a:lstStyle/>
          <a:p>
            <a:fld id="{9A36A185-981F-4817-9081-4AFF93C2935B}" type="slidenum">
              <a:rPr lang="en-US"/>
              <a:pPr/>
              <a:t>91</a:t>
            </a:fld>
            <a:endParaRPr lang="en-US"/>
          </a:p>
        </p:txBody>
      </p:sp>
    </p:spTree>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4914" name="Slide Image Placeholder 1"/>
          <p:cNvSpPr>
            <a:spLocks noGrp="1" noRot="1" noChangeAspect="1" noTextEdit="1"/>
          </p:cNvSpPr>
          <p:nvPr>
            <p:ph type="sldImg"/>
          </p:nvPr>
        </p:nvSpPr>
        <p:spPr>
          <a:xfrm>
            <a:off x="1258888" y="720725"/>
            <a:ext cx="4800600" cy="3600450"/>
          </a:xfrm>
          <a:prstGeom prst="rect">
            <a:avLst/>
          </a:prstGeom>
          <a:ln/>
        </p:spPr>
      </p:sp>
      <p:sp>
        <p:nvSpPr>
          <p:cNvPr id="294915" name="Notes Placeholder 2"/>
          <p:cNvSpPr>
            <a:spLocks noGrp="1"/>
          </p:cNvSpPr>
          <p:nvPr>
            <p:ph type="body" idx="1"/>
          </p:nvPr>
        </p:nvSpPr>
        <p:spPr>
          <a:xfrm>
            <a:off x="731838" y="4560888"/>
            <a:ext cx="5851525" cy="4319587"/>
          </a:xfrm>
          <a:prstGeom prst="rect">
            <a:avLst/>
          </a:prstGeom>
          <a:noFill/>
          <a:ln/>
        </p:spPr>
        <p:txBody>
          <a:bodyPr/>
          <a:lstStyle/>
          <a:p>
            <a:endParaRPr lang="en-US" smtClean="0"/>
          </a:p>
        </p:txBody>
      </p:sp>
      <p:sp>
        <p:nvSpPr>
          <p:cNvPr id="294916" name="Header Placeholder 3"/>
          <p:cNvSpPr>
            <a:spLocks noGrp="1"/>
          </p:cNvSpPr>
          <p:nvPr>
            <p:ph type="hdr" sz="quarter"/>
          </p:nvPr>
        </p:nvSpPr>
        <p:spPr>
          <a:xfrm>
            <a:off x="0" y="0"/>
            <a:ext cx="3170238" cy="479425"/>
          </a:xfrm>
          <a:prstGeom prst="rect">
            <a:avLst/>
          </a:prstGeom>
          <a:noFill/>
        </p:spPr>
        <p:txBody>
          <a:bodyPr/>
          <a:lstStyle/>
          <a:p>
            <a:r>
              <a:rPr lang="en-US" dirty="0" smtClean="0"/>
              <a:t> </a:t>
            </a:r>
            <a:endParaRPr lang="en-US" dirty="0"/>
          </a:p>
        </p:txBody>
      </p:sp>
      <p:sp>
        <p:nvSpPr>
          <p:cNvPr id="294917" name="Date Placeholder 4"/>
          <p:cNvSpPr>
            <a:spLocks noGrp="1"/>
          </p:cNvSpPr>
          <p:nvPr>
            <p:ph type="dt" sz="quarter" idx="1"/>
          </p:nvPr>
        </p:nvSpPr>
        <p:spPr>
          <a:xfrm>
            <a:off x="4143375" y="0"/>
            <a:ext cx="3170238" cy="479425"/>
          </a:xfrm>
          <a:prstGeom prst="rect">
            <a:avLst/>
          </a:prstGeom>
          <a:noFill/>
        </p:spPr>
        <p:txBody>
          <a:bodyPr/>
          <a:lstStyle/>
          <a:p>
            <a:r>
              <a:rPr lang="en-US" dirty="0" smtClean="0"/>
              <a:t> </a:t>
            </a:r>
            <a:endParaRPr lang="en-US" dirty="0"/>
          </a:p>
        </p:txBody>
      </p:sp>
      <p:sp>
        <p:nvSpPr>
          <p:cNvPr id="294918" name="Footer Placeholder 5"/>
          <p:cNvSpPr>
            <a:spLocks noGrp="1"/>
          </p:cNvSpPr>
          <p:nvPr>
            <p:ph type="ftr" sz="quarter" idx="4"/>
          </p:nvPr>
        </p:nvSpPr>
        <p:spPr>
          <a:xfrm>
            <a:off x="0" y="9120188"/>
            <a:ext cx="3170238" cy="479425"/>
          </a:xfrm>
          <a:prstGeom prst="rect">
            <a:avLst/>
          </a:prstGeom>
          <a:noFill/>
        </p:spPr>
        <p:txBody>
          <a:bodyPr/>
          <a:lstStyle/>
          <a:p>
            <a:r>
              <a:rPr lang="en-US" dirty="0" smtClean="0"/>
              <a:t>  </a:t>
            </a:r>
            <a:endParaRPr lang="en-US" dirty="0"/>
          </a:p>
        </p:txBody>
      </p:sp>
      <p:sp>
        <p:nvSpPr>
          <p:cNvPr id="294919" name="Slide Number Placeholder 6"/>
          <p:cNvSpPr>
            <a:spLocks noGrp="1"/>
          </p:cNvSpPr>
          <p:nvPr>
            <p:ph type="sldNum" sz="quarter" idx="5"/>
          </p:nvPr>
        </p:nvSpPr>
        <p:spPr>
          <a:xfrm>
            <a:off x="4143375" y="9120188"/>
            <a:ext cx="3170238" cy="479425"/>
          </a:xfrm>
          <a:prstGeom prst="rect">
            <a:avLst/>
          </a:prstGeom>
          <a:noFill/>
        </p:spPr>
        <p:txBody>
          <a:bodyPr/>
          <a:lstStyle/>
          <a:p>
            <a:fld id="{468E61B4-0370-4457-9E16-6BF995BA5995}" type="slidenum">
              <a:rPr lang="en-US"/>
              <a:pPr/>
              <a:t>92</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ChangeArrowheads="1"/>
          </p:cNvSpPr>
          <p:nvPr>
            <p:ph type="hdr" sz="quarter"/>
          </p:nvPr>
        </p:nvSpPr>
        <p:spPr>
          <a:xfrm>
            <a:off x="0" y="0"/>
            <a:ext cx="3170238" cy="479425"/>
          </a:xfrm>
          <a:prstGeom prst="rect">
            <a:avLst/>
          </a:prstGeom>
          <a:noFill/>
        </p:spPr>
        <p:txBody>
          <a:bodyPr/>
          <a:lstStyle/>
          <a:p>
            <a:r>
              <a:rPr lang="en-US" dirty="0" smtClean="0"/>
              <a:t> </a:t>
            </a:r>
            <a:endParaRPr lang="en-US" dirty="0"/>
          </a:p>
        </p:txBody>
      </p:sp>
      <p:sp>
        <p:nvSpPr>
          <p:cNvPr id="41987" name="Rectangle 3"/>
          <p:cNvSpPr>
            <a:spLocks noGrp="1" noChangeArrowheads="1"/>
          </p:cNvSpPr>
          <p:nvPr>
            <p:ph type="dt" sz="quarter" idx="1"/>
          </p:nvPr>
        </p:nvSpPr>
        <p:spPr>
          <a:xfrm>
            <a:off x="4143375" y="0"/>
            <a:ext cx="3170238" cy="479425"/>
          </a:xfrm>
          <a:prstGeom prst="rect">
            <a:avLst/>
          </a:prstGeom>
          <a:noFill/>
        </p:spPr>
        <p:txBody>
          <a:bodyPr/>
          <a:lstStyle/>
          <a:p>
            <a:r>
              <a:rPr lang="en-US" dirty="0" smtClean="0"/>
              <a:t> </a:t>
            </a:r>
            <a:endParaRPr lang="en-US" dirty="0"/>
          </a:p>
        </p:txBody>
      </p:sp>
      <p:sp>
        <p:nvSpPr>
          <p:cNvPr id="41988" name="Rectangle 6"/>
          <p:cNvSpPr>
            <a:spLocks noGrp="1" noChangeArrowheads="1"/>
          </p:cNvSpPr>
          <p:nvPr>
            <p:ph type="ftr" sz="quarter" idx="4"/>
          </p:nvPr>
        </p:nvSpPr>
        <p:spPr>
          <a:xfrm>
            <a:off x="0" y="9120188"/>
            <a:ext cx="3170238" cy="479425"/>
          </a:xfrm>
          <a:prstGeom prst="rect">
            <a:avLst/>
          </a:prstGeom>
          <a:noFill/>
        </p:spPr>
        <p:txBody>
          <a:bodyPr/>
          <a:lstStyle/>
          <a:p>
            <a:r>
              <a:rPr lang="en-US" dirty="0" smtClean="0"/>
              <a:t>  </a:t>
            </a:r>
            <a:endParaRPr lang="en-US" dirty="0"/>
          </a:p>
        </p:txBody>
      </p:sp>
      <p:sp>
        <p:nvSpPr>
          <p:cNvPr id="41989" name="Rectangle 7"/>
          <p:cNvSpPr>
            <a:spLocks noGrp="1" noChangeArrowheads="1"/>
          </p:cNvSpPr>
          <p:nvPr>
            <p:ph type="sldNum" sz="quarter" idx="5"/>
          </p:nvPr>
        </p:nvSpPr>
        <p:spPr>
          <a:xfrm>
            <a:off x="4143375" y="9120188"/>
            <a:ext cx="3170238" cy="479425"/>
          </a:xfrm>
          <a:prstGeom prst="rect">
            <a:avLst/>
          </a:prstGeom>
          <a:noFill/>
        </p:spPr>
        <p:txBody>
          <a:bodyPr/>
          <a:lstStyle/>
          <a:p>
            <a:fld id="{5E5C1083-A660-4A69-9128-571D6AE5343C}" type="slidenum">
              <a:rPr lang="en-US"/>
              <a:pPr/>
              <a:t>9</a:t>
            </a:fld>
            <a:endParaRPr lang="en-US"/>
          </a:p>
        </p:txBody>
      </p:sp>
      <p:sp>
        <p:nvSpPr>
          <p:cNvPr id="41990" name="Rectangle 2"/>
          <p:cNvSpPr>
            <a:spLocks noGrp="1" noRot="1" noChangeAspect="1" noChangeArrowheads="1" noTextEdit="1"/>
          </p:cNvSpPr>
          <p:nvPr>
            <p:ph type="sldImg"/>
          </p:nvPr>
        </p:nvSpPr>
        <p:spPr>
          <a:xfrm>
            <a:off x="1258888" y="720725"/>
            <a:ext cx="4800600" cy="3600450"/>
          </a:xfrm>
          <a:prstGeom prst="rect">
            <a:avLst/>
          </a:prstGeom>
          <a:ln/>
        </p:spPr>
      </p:sp>
      <p:sp>
        <p:nvSpPr>
          <p:cNvPr id="41991" name="Rectangle 3"/>
          <p:cNvSpPr>
            <a:spLocks noGrp="1" noChangeArrowheads="1"/>
          </p:cNvSpPr>
          <p:nvPr>
            <p:ph type="body" idx="1"/>
          </p:nvPr>
        </p:nvSpPr>
        <p:spPr>
          <a:xfrm>
            <a:off x="731838" y="4560888"/>
            <a:ext cx="5851525" cy="4319587"/>
          </a:xfrm>
          <a:prstGeom prst="rect">
            <a:avLst/>
          </a:prstGeom>
          <a:noFill/>
          <a:ln/>
        </p:spPr>
        <p:txBody>
          <a:bodyPr/>
          <a:lstStyle/>
          <a:p>
            <a:pPr eaLnBrk="1" hangingPunct="1"/>
            <a:endParaRPr lang="en-US" smtClean="0"/>
          </a:p>
        </p:txBody>
      </p:sp>
    </p:spTree>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62" name="Slide Image Placeholder 1"/>
          <p:cNvSpPr>
            <a:spLocks noGrp="1" noRot="1" noChangeAspect="1" noTextEdit="1"/>
          </p:cNvSpPr>
          <p:nvPr>
            <p:ph type="sldImg"/>
          </p:nvPr>
        </p:nvSpPr>
        <p:spPr>
          <a:xfrm>
            <a:off x="1258888" y="720725"/>
            <a:ext cx="4800600" cy="3600450"/>
          </a:xfrm>
          <a:prstGeom prst="rect">
            <a:avLst/>
          </a:prstGeom>
          <a:ln/>
        </p:spPr>
      </p:sp>
      <p:sp>
        <p:nvSpPr>
          <p:cNvPr id="296963" name="Notes Placeholder 2"/>
          <p:cNvSpPr>
            <a:spLocks noGrp="1"/>
          </p:cNvSpPr>
          <p:nvPr>
            <p:ph type="body" idx="1"/>
          </p:nvPr>
        </p:nvSpPr>
        <p:spPr>
          <a:xfrm>
            <a:off x="731838" y="4560888"/>
            <a:ext cx="5851525" cy="4319587"/>
          </a:xfrm>
          <a:prstGeom prst="rect">
            <a:avLst/>
          </a:prstGeom>
          <a:noFill/>
          <a:ln/>
        </p:spPr>
        <p:txBody>
          <a:bodyPr/>
          <a:lstStyle/>
          <a:p>
            <a:endParaRPr lang="en-US" smtClean="0"/>
          </a:p>
        </p:txBody>
      </p:sp>
      <p:sp>
        <p:nvSpPr>
          <p:cNvPr id="296964" name="Header Placeholder 3"/>
          <p:cNvSpPr>
            <a:spLocks noGrp="1"/>
          </p:cNvSpPr>
          <p:nvPr>
            <p:ph type="hdr" sz="quarter"/>
          </p:nvPr>
        </p:nvSpPr>
        <p:spPr>
          <a:xfrm>
            <a:off x="0" y="0"/>
            <a:ext cx="3170238" cy="479425"/>
          </a:xfrm>
          <a:prstGeom prst="rect">
            <a:avLst/>
          </a:prstGeom>
          <a:noFill/>
        </p:spPr>
        <p:txBody>
          <a:bodyPr/>
          <a:lstStyle/>
          <a:p>
            <a:r>
              <a:rPr lang="en-US" dirty="0" smtClean="0"/>
              <a:t> </a:t>
            </a:r>
            <a:endParaRPr lang="en-US" dirty="0"/>
          </a:p>
        </p:txBody>
      </p:sp>
      <p:sp>
        <p:nvSpPr>
          <p:cNvPr id="296965" name="Date Placeholder 4"/>
          <p:cNvSpPr>
            <a:spLocks noGrp="1"/>
          </p:cNvSpPr>
          <p:nvPr>
            <p:ph type="dt" sz="quarter" idx="1"/>
          </p:nvPr>
        </p:nvSpPr>
        <p:spPr>
          <a:xfrm>
            <a:off x="4143375" y="0"/>
            <a:ext cx="3170238" cy="479425"/>
          </a:xfrm>
          <a:prstGeom prst="rect">
            <a:avLst/>
          </a:prstGeom>
          <a:noFill/>
        </p:spPr>
        <p:txBody>
          <a:bodyPr/>
          <a:lstStyle/>
          <a:p>
            <a:r>
              <a:rPr lang="en-US" dirty="0" smtClean="0"/>
              <a:t> </a:t>
            </a:r>
            <a:endParaRPr lang="en-US" dirty="0"/>
          </a:p>
        </p:txBody>
      </p:sp>
      <p:sp>
        <p:nvSpPr>
          <p:cNvPr id="296966" name="Footer Placeholder 5"/>
          <p:cNvSpPr>
            <a:spLocks noGrp="1"/>
          </p:cNvSpPr>
          <p:nvPr>
            <p:ph type="ftr" sz="quarter" idx="4"/>
          </p:nvPr>
        </p:nvSpPr>
        <p:spPr>
          <a:xfrm>
            <a:off x="0" y="9120188"/>
            <a:ext cx="3170238" cy="479425"/>
          </a:xfrm>
          <a:prstGeom prst="rect">
            <a:avLst/>
          </a:prstGeom>
          <a:noFill/>
        </p:spPr>
        <p:txBody>
          <a:bodyPr/>
          <a:lstStyle/>
          <a:p>
            <a:r>
              <a:rPr lang="en-US" dirty="0" smtClean="0"/>
              <a:t>  </a:t>
            </a:r>
            <a:endParaRPr lang="en-US" dirty="0"/>
          </a:p>
        </p:txBody>
      </p:sp>
      <p:sp>
        <p:nvSpPr>
          <p:cNvPr id="296967" name="Slide Number Placeholder 6"/>
          <p:cNvSpPr>
            <a:spLocks noGrp="1"/>
          </p:cNvSpPr>
          <p:nvPr>
            <p:ph type="sldNum" sz="quarter" idx="5"/>
          </p:nvPr>
        </p:nvSpPr>
        <p:spPr>
          <a:xfrm>
            <a:off x="4143375" y="9120188"/>
            <a:ext cx="3170238" cy="479425"/>
          </a:xfrm>
          <a:prstGeom prst="rect">
            <a:avLst/>
          </a:prstGeom>
          <a:noFill/>
        </p:spPr>
        <p:txBody>
          <a:bodyPr/>
          <a:lstStyle/>
          <a:p>
            <a:fld id="{9BA1E9BC-E6D9-4D19-980C-BC44C72CBB9F}" type="slidenum">
              <a:rPr lang="en-US"/>
              <a:pPr/>
              <a:t>93</a:t>
            </a:fld>
            <a:endParaRPr lang="en-US"/>
          </a:p>
        </p:txBody>
      </p:sp>
    </p:spTree>
  </p:cSld>
  <p:clrMapOvr>
    <a:masterClrMapping/>
  </p:clrMapOvr>
</p:notes>
</file>

<file path=ppt/notesSlides/notesSlide9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9010" name="Slide Image Placeholder 1"/>
          <p:cNvSpPr>
            <a:spLocks noGrp="1" noRot="1" noChangeAspect="1" noTextEdit="1"/>
          </p:cNvSpPr>
          <p:nvPr>
            <p:ph type="sldImg"/>
          </p:nvPr>
        </p:nvSpPr>
        <p:spPr>
          <a:xfrm>
            <a:off x="1258888" y="720725"/>
            <a:ext cx="4800600" cy="3600450"/>
          </a:xfrm>
          <a:prstGeom prst="rect">
            <a:avLst/>
          </a:prstGeom>
          <a:ln/>
        </p:spPr>
      </p:sp>
      <p:sp>
        <p:nvSpPr>
          <p:cNvPr id="299011" name="Notes Placeholder 2"/>
          <p:cNvSpPr>
            <a:spLocks noGrp="1"/>
          </p:cNvSpPr>
          <p:nvPr>
            <p:ph type="body" idx="1"/>
          </p:nvPr>
        </p:nvSpPr>
        <p:spPr>
          <a:xfrm>
            <a:off x="731838" y="4560888"/>
            <a:ext cx="5851525" cy="4319587"/>
          </a:xfrm>
          <a:prstGeom prst="rect">
            <a:avLst/>
          </a:prstGeom>
          <a:noFill/>
          <a:ln/>
        </p:spPr>
        <p:txBody>
          <a:bodyPr/>
          <a:lstStyle/>
          <a:p>
            <a:endParaRPr lang="en-US" smtClean="0"/>
          </a:p>
        </p:txBody>
      </p:sp>
      <p:sp>
        <p:nvSpPr>
          <p:cNvPr id="299012" name="Header Placeholder 3"/>
          <p:cNvSpPr>
            <a:spLocks noGrp="1"/>
          </p:cNvSpPr>
          <p:nvPr>
            <p:ph type="hdr" sz="quarter"/>
          </p:nvPr>
        </p:nvSpPr>
        <p:spPr>
          <a:xfrm>
            <a:off x="0" y="0"/>
            <a:ext cx="3170238" cy="479425"/>
          </a:xfrm>
          <a:prstGeom prst="rect">
            <a:avLst/>
          </a:prstGeom>
          <a:noFill/>
        </p:spPr>
        <p:txBody>
          <a:bodyPr/>
          <a:lstStyle/>
          <a:p>
            <a:r>
              <a:rPr lang="en-US" dirty="0" smtClean="0"/>
              <a:t> </a:t>
            </a:r>
            <a:endParaRPr lang="en-US" dirty="0"/>
          </a:p>
        </p:txBody>
      </p:sp>
      <p:sp>
        <p:nvSpPr>
          <p:cNvPr id="299013" name="Date Placeholder 4"/>
          <p:cNvSpPr>
            <a:spLocks noGrp="1"/>
          </p:cNvSpPr>
          <p:nvPr>
            <p:ph type="dt" sz="quarter" idx="1"/>
          </p:nvPr>
        </p:nvSpPr>
        <p:spPr>
          <a:xfrm>
            <a:off x="4143375" y="0"/>
            <a:ext cx="3170238" cy="479425"/>
          </a:xfrm>
          <a:prstGeom prst="rect">
            <a:avLst/>
          </a:prstGeom>
          <a:noFill/>
        </p:spPr>
        <p:txBody>
          <a:bodyPr/>
          <a:lstStyle/>
          <a:p>
            <a:r>
              <a:rPr lang="en-US" dirty="0" smtClean="0"/>
              <a:t> </a:t>
            </a:r>
            <a:endParaRPr lang="en-US" dirty="0"/>
          </a:p>
        </p:txBody>
      </p:sp>
      <p:sp>
        <p:nvSpPr>
          <p:cNvPr id="299014" name="Footer Placeholder 5"/>
          <p:cNvSpPr>
            <a:spLocks noGrp="1"/>
          </p:cNvSpPr>
          <p:nvPr>
            <p:ph type="ftr" sz="quarter" idx="4"/>
          </p:nvPr>
        </p:nvSpPr>
        <p:spPr>
          <a:xfrm>
            <a:off x="0" y="9120188"/>
            <a:ext cx="3170238" cy="479425"/>
          </a:xfrm>
          <a:prstGeom prst="rect">
            <a:avLst/>
          </a:prstGeom>
          <a:noFill/>
        </p:spPr>
        <p:txBody>
          <a:bodyPr/>
          <a:lstStyle/>
          <a:p>
            <a:r>
              <a:rPr lang="en-US" dirty="0" smtClean="0"/>
              <a:t>  </a:t>
            </a:r>
            <a:endParaRPr lang="en-US" dirty="0"/>
          </a:p>
        </p:txBody>
      </p:sp>
      <p:sp>
        <p:nvSpPr>
          <p:cNvPr id="299015" name="Slide Number Placeholder 6"/>
          <p:cNvSpPr>
            <a:spLocks noGrp="1"/>
          </p:cNvSpPr>
          <p:nvPr>
            <p:ph type="sldNum" sz="quarter" idx="5"/>
          </p:nvPr>
        </p:nvSpPr>
        <p:spPr>
          <a:xfrm>
            <a:off x="4143375" y="9120188"/>
            <a:ext cx="3170238" cy="479425"/>
          </a:xfrm>
          <a:prstGeom prst="rect">
            <a:avLst/>
          </a:prstGeom>
          <a:noFill/>
        </p:spPr>
        <p:txBody>
          <a:bodyPr/>
          <a:lstStyle/>
          <a:p>
            <a:fld id="{0059771F-2319-43E0-AF87-1E81728A92C0}" type="slidenum">
              <a:rPr lang="en-US"/>
              <a:pPr/>
              <a:t>94</a:t>
            </a:fld>
            <a:endParaRPr lang="en-US"/>
          </a:p>
        </p:txBody>
      </p:sp>
    </p:spTree>
  </p:cSld>
  <p:clrMapOvr>
    <a:masterClrMapping/>
  </p:clrMapOvr>
</p:notes>
</file>

<file path=ppt/notesSlides/notesSlide9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1058" name="Slide Image Placeholder 1"/>
          <p:cNvSpPr>
            <a:spLocks noGrp="1" noRot="1" noChangeAspect="1" noTextEdit="1"/>
          </p:cNvSpPr>
          <p:nvPr>
            <p:ph type="sldImg"/>
          </p:nvPr>
        </p:nvSpPr>
        <p:spPr>
          <a:xfrm>
            <a:off x="1258888" y="720725"/>
            <a:ext cx="4800600" cy="3600450"/>
          </a:xfrm>
          <a:prstGeom prst="rect">
            <a:avLst/>
          </a:prstGeom>
          <a:ln/>
        </p:spPr>
      </p:sp>
      <p:sp>
        <p:nvSpPr>
          <p:cNvPr id="301059" name="Notes Placeholder 2"/>
          <p:cNvSpPr>
            <a:spLocks noGrp="1"/>
          </p:cNvSpPr>
          <p:nvPr>
            <p:ph type="body" idx="1"/>
          </p:nvPr>
        </p:nvSpPr>
        <p:spPr>
          <a:xfrm>
            <a:off x="731838" y="4560888"/>
            <a:ext cx="5851525" cy="4319587"/>
          </a:xfrm>
          <a:prstGeom prst="rect">
            <a:avLst/>
          </a:prstGeom>
          <a:noFill/>
          <a:ln/>
        </p:spPr>
        <p:txBody>
          <a:bodyPr/>
          <a:lstStyle/>
          <a:p>
            <a:endParaRPr lang="en-US" smtClean="0"/>
          </a:p>
        </p:txBody>
      </p:sp>
      <p:sp>
        <p:nvSpPr>
          <p:cNvPr id="301060" name="Header Placeholder 3"/>
          <p:cNvSpPr>
            <a:spLocks noGrp="1"/>
          </p:cNvSpPr>
          <p:nvPr>
            <p:ph type="hdr" sz="quarter"/>
          </p:nvPr>
        </p:nvSpPr>
        <p:spPr>
          <a:xfrm>
            <a:off x="0" y="0"/>
            <a:ext cx="3170238" cy="479425"/>
          </a:xfrm>
          <a:prstGeom prst="rect">
            <a:avLst/>
          </a:prstGeom>
          <a:noFill/>
        </p:spPr>
        <p:txBody>
          <a:bodyPr/>
          <a:lstStyle/>
          <a:p>
            <a:r>
              <a:rPr lang="en-US" dirty="0" smtClean="0"/>
              <a:t> </a:t>
            </a:r>
            <a:endParaRPr lang="en-US" dirty="0"/>
          </a:p>
        </p:txBody>
      </p:sp>
      <p:sp>
        <p:nvSpPr>
          <p:cNvPr id="301061" name="Date Placeholder 4"/>
          <p:cNvSpPr>
            <a:spLocks noGrp="1"/>
          </p:cNvSpPr>
          <p:nvPr>
            <p:ph type="dt" sz="quarter" idx="1"/>
          </p:nvPr>
        </p:nvSpPr>
        <p:spPr>
          <a:xfrm>
            <a:off x="4143375" y="0"/>
            <a:ext cx="3170238" cy="479425"/>
          </a:xfrm>
          <a:prstGeom prst="rect">
            <a:avLst/>
          </a:prstGeom>
          <a:noFill/>
        </p:spPr>
        <p:txBody>
          <a:bodyPr/>
          <a:lstStyle/>
          <a:p>
            <a:r>
              <a:rPr lang="en-US" dirty="0" smtClean="0"/>
              <a:t> </a:t>
            </a:r>
            <a:endParaRPr lang="en-US" dirty="0"/>
          </a:p>
        </p:txBody>
      </p:sp>
      <p:sp>
        <p:nvSpPr>
          <p:cNvPr id="301062" name="Footer Placeholder 5"/>
          <p:cNvSpPr>
            <a:spLocks noGrp="1"/>
          </p:cNvSpPr>
          <p:nvPr>
            <p:ph type="ftr" sz="quarter" idx="4"/>
          </p:nvPr>
        </p:nvSpPr>
        <p:spPr>
          <a:xfrm>
            <a:off x="0" y="9120188"/>
            <a:ext cx="3170238" cy="479425"/>
          </a:xfrm>
          <a:prstGeom prst="rect">
            <a:avLst/>
          </a:prstGeom>
          <a:noFill/>
        </p:spPr>
        <p:txBody>
          <a:bodyPr/>
          <a:lstStyle/>
          <a:p>
            <a:r>
              <a:rPr lang="en-US" dirty="0" smtClean="0"/>
              <a:t>  </a:t>
            </a:r>
            <a:endParaRPr lang="en-US" dirty="0"/>
          </a:p>
        </p:txBody>
      </p:sp>
      <p:sp>
        <p:nvSpPr>
          <p:cNvPr id="301063" name="Slide Number Placeholder 6"/>
          <p:cNvSpPr>
            <a:spLocks noGrp="1"/>
          </p:cNvSpPr>
          <p:nvPr>
            <p:ph type="sldNum" sz="quarter" idx="5"/>
          </p:nvPr>
        </p:nvSpPr>
        <p:spPr>
          <a:xfrm>
            <a:off x="4143375" y="9120188"/>
            <a:ext cx="3170238" cy="479425"/>
          </a:xfrm>
          <a:prstGeom prst="rect">
            <a:avLst/>
          </a:prstGeom>
          <a:noFill/>
        </p:spPr>
        <p:txBody>
          <a:bodyPr/>
          <a:lstStyle/>
          <a:p>
            <a:fld id="{98469DB7-A397-4680-BD1E-536A5BF3A810}" type="slidenum">
              <a:rPr lang="en-US"/>
              <a:pPr/>
              <a:t>95</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Text Box 3"/>
          <p:cNvSpPr txBox="1">
            <a:spLocks noGrp="1" noChangeArrowheads="1"/>
          </p:cNvSpPr>
          <p:nvPr>
            <p:ph type="sldNum" sz="quarter" idx="10"/>
          </p:nvPr>
        </p:nvSpPr>
        <p:spPr>
          <a:ln/>
        </p:spPr>
        <p:txBody>
          <a:bodyPr/>
          <a:lstStyle>
            <a:lvl1pPr>
              <a:defRPr/>
            </a:lvl1pPr>
          </a:lstStyle>
          <a:p>
            <a:fld id="{7E05EEE7-EDD2-42D9-93D9-760380B34ED9}" type="slidenum">
              <a:rPr lang="en-US"/>
              <a:pPr/>
              <a:t>‹#›</a:t>
            </a:fld>
            <a:endParaRPr lang="en-US" dirty="0"/>
          </a:p>
        </p:txBody>
      </p:sp>
    </p:spTree>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Title Slide">
    <p:bg>
      <p:bgRef idx="1002">
        <a:schemeClr val="bg2"/>
      </p:bgRef>
    </p:bg>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30" name="Date Placeholder 29"/>
          <p:cNvSpPr>
            <a:spLocks noGrp="1"/>
          </p:cNvSpPr>
          <p:nvPr>
            <p:ph type="dt" sz="half" idx="10"/>
          </p:nvPr>
        </p:nvSpPr>
        <p:spPr/>
        <p:txBody>
          <a:bodyPr/>
          <a:lstStyle/>
          <a:p>
            <a:endParaRPr lang="en-US"/>
          </a:p>
        </p:txBody>
      </p:sp>
      <p:sp>
        <p:nvSpPr>
          <p:cNvPr id="27" name="Slide Number Placeholder 26"/>
          <p:cNvSpPr>
            <a:spLocks noGrp="1"/>
          </p:cNvSpPr>
          <p:nvPr>
            <p:ph type="sldNum" sz="quarter" idx="12"/>
          </p:nvPr>
        </p:nvSpPr>
        <p:spPr/>
        <p:txBody>
          <a:bodyPr/>
          <a:lstStyle/>
          <a:p>
            <a:r>
              <a:rPr lang="en-US" smtClean="0"/>
              <a:t/>
            </a:r>
            <a:br>
              <a:rPr lang="en-US" smtClean="0"/>
            </a:br>
            <a:fld id="{454617A7-D2A8-4E65-ABA0-1751AF5252F2}" type="slidenum">
              <a:rPr lang="en-US" sz="1400" smtClean="0">
                <a:solidFill>
                  <a:schemeClr val="bg1"/>
                </a:solidFill>
              </a:rPr>
              <a:pPr/>
              <a:t>‹#›</a:t>
            </a:fld>
            <a:endParaRPr lang="en-US" sz="1400"/>
          </a:p>
        </p:txBody>
      </p:sp>
    </p:spTree>
  </p:cSld>
  <p:clrMapOvr>
    <a:overrideClrMapping bg1="dk1" tx1="lt1" bg2="dk2" tx2="lt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endParaRPr lang="en-US"/>
          </a:p>
        </p:txBody>
      </p:sp>
      <p:sp>
        <p:nvSpPr>
          <p:cNvPr id="5" name="Slide Number Placeholder 4"/>
          <p:cNvSpPr>
            <a:spLocks noGrp="1"/>
          </p:cNvSpPr>
          <p:nvPr>
            <p:ph type="sldNum" sz="quarter" idx="12"/>
          </p:nvPr>
        </p:nvSpPr>
        <p:spPr/>
        <p:txBody>
          <a:bodyPr/>
          <a:lstStyle/>
          <a:p>
            <a:r>
              <a:rPr lang="en-US" smtClean="0"/>
              <a:t/>
            </a:r>
            <a:br>
              <a:rPr lang="en-US" smtClean="0"/>
            </a:br>
            <a:fld id="{88BAE638-F64F-405F-9ABB-046F535FF8C2}" type="slidenum">
              <a:rPr lang="en-US" sz="1400" smtClean="0">
                <a:solidFill>
                  <a:schemeClr val="bg1"/>
                </a:solidFill>
              </a:rPr>
              <a:pPr/>
              <a:t>‹#›</a:t>
            </a:fld>
            <a:endParaRPr lang="en-US" sz="140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a:xfrm>
            <a:off x="2667000" y="6356350"/>
            <a:ext cx="3352800" cy="365125"/>
          </a:xfrm>
          <a:prstGeom prst="rect">
            <a:avLst/>
          </a:prstGeom>
        </p:spPr>
        <p:txBody>
          <a:bodyPr/>
          <a:lstStyle>
            <a:lvl1pPr>
              <a:defRPr sz="1200"/>
            </a:lvl1pPr>
          </a:lstStyle>
          <a:p>
            <a:endParaRPr lang="en-US" dirty="0"/>
          </a:p>
        </p:txBody>
      </p:sp>
      <p:sp>
        <p:nvSpPr>
          <p:cNvPr id="6" name="Slide Number Placeholder 5"/>
          <p:cNvSpPr>
            <a:spLocks noGrp="1"/>
          </p:cNvSpPr>
          <p:nvPr>
            <p:ph type="sldNum" sz="quarter" idx="12"/>
          </p:nvPr>
        </p:nvSpPr>
        <p:spPr/>
        <p:txBody>
          <a:bodyPr/>
          <a:lstStyle/>
          <a:p>
            <a:r>
              <a:rPr lang="en-US" smtClean="0"/>
              <a:t/>
            </a:r>
            <a:br>
              <a:rPr lang="en-US" smtClean="0"/>
            </a:br>
            <a:fld id="{2EA2D484-BDDB-4C80-945D-8799067853B1}" type="slidenum">
              <a:rPr lang="en-US" sz="1400" smtClean="0">
                <a:solidFill>
                  <a:schemeClr val="bg1"/>
                </a:solidFill>
              </a:rPr>
              <a:pPr/>
              <a:t>‹#›</a:t>
            </a:fld>
            <a:endParaRPr lang="en-US" sz="140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a:xfrm>
            <a:off x="2667000" y="6356350"/>
            <a:ext cx="3352800" cy="365125"/>
          </a:xfrm>
          <a:prstGeom prst="rect">
            <a:avLst/>
          </a:prstGeom>
        </p:spPr>
        <p:txBody>
          <a:bodyPr/>
          <a:lstStyle>
            <a:lvl1pPr>
              <a:defRPr sz="1200"/>
            </a:lvl1pPr>
          </a:lstStyle>
          <a:p>
            <a:endParaRPr lang="en-US" dirty="0"/>
          </a:p>
        </p:txBody>
      </p:sp>
      <p:sp>
        <p:nvSpPr>
          <p:cNvPr id="6" name="Slide Number Placeholder 5"/>
          <p:cNvSpPr>
            <a:spLocks noGrp="1"/>
          </p:cNvSpPr>
          <p:nvPr>
            <p:ph type="sldNum" sz="quarter" idx="12"/>
          </p:nvPr>
        </p:nvSpPr>
        <p:spPr/>
        <p:txBody>
          <a:bodyPr/>
          <a:lstStyle/>
          <a:p>
            <a:r>
              <a:rPr lang="en-US" smtClean="0"/>
              <a:t/>
            </a:r>
            <a:br>
              <a:rPr lang="en-US" smtClean="0"/>
            </a:br>
            <a:fld id="{75FEC431-B5B0-4E86-B673-F9B91166581D}" type="slidenum">
              <a:rPr lang="en-US" sz="1400" smtClean="0">
                <a:solidFill>
                  <a:schemeClr val="bg1"/>
                </a:solidFill>
              </a:rPr>
              <a:pPr/>
              <a:t>‹#›</a:t>
            </a:fld>
            <a:endParaRPr lang="en-US" sz="1400"/>
          </a:p>
        </p:txBody>
      </p:sp>
    </p:spTree>
  </p:cSld>
  <p:clrMapOvr>
    <a:overrideClrMapping bg1="dk1" tx1="lt1" bg2="dk2" tx2="lt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a:xfrm>
            <a:off x="2667000" y="6356350"/>
            <a:ext cx="3352800" cy="365125"/>
          </a:xfrm>
          <a:prstGeom prst="rect">
            <a:avLst/>
          </a:prstGeom>
        </p:spPr>
        <p:txBody>
          <a:bodyPr/>
          <a:lstStyle/>
          <a:p>
            <a:endParaRPr lang="en-US"/>
          </a:p>
        </p:txBody>
      </p:sp>
      <p:sp>
        <p:nvSpPr>
          <p:cNvPr id="7" name="Slide Number Placeholder 6"/>
          <p:cNvSpPr>
            <a:spLocks noGrp="1"/>
          </p:cNvSpPr>
          <p:nvPr>
            <p:ph type="sldNum" sz="quarter" idx="12"/>
          </p:nvPr>
        </p:nvSpPr>
        <p:spPr/>
        <p:txBody>
          <a:bodyPr/>
          <a:lstStyle/>
          <a:p>
            <a:r>
              <a:rPr lang="en-US" smtClean="0"/>
              <a:t/>
            </a:r>
            <a:br>
              <a:rPr lang="en-US" smtClean="0"/>
            </a:br>
            <a:fld id="{480C09F1-0CAA-40EF-95F7-6D732B63F8FE}" type="slidenum">
              <a:rPr lang="en-US" sz="1400" smtClean="0">
                <a:solidFill>
                  <a:schemeClr val="bg1"/>
                </a:solidFill>
              </a:rPr>
              <a:pPr/>
              <a:t>‹#›</a:t>
            </a:fld>
            <a:endParaRPr lang="en-US" sz="140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tIns="45720" anchor="b"/>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endParaRPr lang="en-US"/>
          </a:p>
        </p:txBody>
      </p:sp>
      <p:sp>
        <p:nvSpPr>
          <p:cNvPr id="8" name="Footer Placeholder 7"/>
          <p:cNvSpPr>
            <a:spLocks noGrp="1"/>
          </p:cNvSpPr>
          <p:nvPr>
            <p:ph type="ftr" sz="quarter" idx="11"/>
          </p:nvPr>
        </p:nvSpPr>
        <p:spPr>
          <a:xfrm>
            <a:off x="2667000" y="6356350"/>
            <a:ext cx="3352800" cy="365125"/>
          </a:xfrm>
          <a:prstGeom prst="rect">
            <a:avLst/>
          </a:prstGeom>
        </p:spPr>
        <p:txBody>
          <a:bodyPr/>
          <a:lstStyle>
            <a:lvl1pPr>
              <a:defRPr sz="1200"/>
            </a:lvl1pPr>
          </a:lstStyle>
          <a:p>
            <a:endParaRPr lang="en-US" dirty="0"/>
          </a:p>
        </p:txBody>
      </p:sp>
      <p:sp>
        <p:nvSpPr>
          <p:cNvPr id="9" name="Slide Number Placeholder 8"/>
          <p:cNvSpPr>
            <a:spLocks noGrp="1"/>
          </p:cNvSpPr>
          <p:nvPr>
            <p:ph type="sldNum" sz="quarter" idx="12"/>
          </p:nvPr>
        </p:nvSpPr>
        <p:spPr/>
        <p:txBody>
          <a:bodyPr/>
          <a:lstStyle/>
          <a:p>
            <a:r>
              <a:rPr lang="en-US" smtClean="0"/>
              <a:t/>
            </a:r>
            <a:br>
              <a:rPr lang="en-US" smtClean="0"/>
            </a:br>
            <a:fld id="{109EF56E-8E4A-4F3C-BC8F-588BEE8C116A}" type="slidenum">
              <a:rPr lang="en-US" sz="1400" smtClean="0">
                <a:solidFill>
                  <a:schemeClr val="bg1"/>
                </a:solidFill>
              </a:rPr>
              <a:pPr/>
              <a:t>‹#›</a:t>
            </a:fld>
            <a:endParaRPr lang="en-US" sz="140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endParaRPr lang="en-US"/>
          </a:p>
        </p:txBody>
      </p:sp>
      <p:sp>
        <p:nvSpPr>
          <p:cNvPr id="4" name="Footer Placeholder 3"/>
          <p:cNvSpPr>
            <a:spLocks noGrp="1"/>
          </p:cNvSpPr>
          <p:nvPr>
            <p:ph type="ftr" sz="quarter" idx="11"/>
          </p:nvPr>
        </p:nvSpPr>
        <p:spPr>
          <a:xfrm>
            <a:off x="2667000" y="6356350"/>
            <a:ext cx="3352800" cy="365125"/>
          </a:xfrm>
          <a:prstGeom prst="rect">
            <a:avLst/>
          </a:prstGeom>
        </p:spPr>
        <p:txBody>
          <a:bodyPr/>
          <a:lstStyle>
            <a:lvl1pPr>
              <a:defRPr sz="1200"/>
            </a:lvl1pPr>
          </a:lstStyle>
          <a:p>
            <a:endParaRPr lang="en-US" dirty="0"/>
          </a:p>
        </p:txBody>
      </p:sp>
      <p:sp>
        <p:nvSpPr>
          <p:cNvPr id="5" name="Slide Number Placeholder 4"/>
          <p:cNvSpPr>
            <a:spLocks noGrp="1"/>
          </p:cNvSpPr>
          <p:nvPr>
            <p:ph type="sldNum" sz="quarter" idx="12"/>
          </p:nvPr>
        </p:nvSpPr>
        <p:spPr/>
        <p:txBody>
          <a:bodyPr/>
          <a:lstStyle/>
          <a:p>
            <a:r>
              <a:rPr lang="en-US" smtClean="0"/>
              <a:t/>
            </a:r>
            <a:br>
              <a:rPr lang="en-US" smtClean="0"/>
            </a:br>
            <a:fld id="{D8437A5E-44F5-4A93-A2AE-35FE49024BDE}" type="slidenum">
              <a:rPr lang="en-US" sz="1400" smtClean="0">
                <a:solidFill>
                  <a:schemeClr val="bg1"/>
                </a:solidFill>
              </a:rPr>
              <a:pPr/>
              <a:t>‹#›</a:t>
            </a:fld>
            <a:endParaRPr lang="en-US" sz="140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a:p>
        </p:txBody>
      </p:sp>
      <p:sp>
        <p:nvSpPr>
          <p:cNvPr id="3" name="Footer Placeholder 2"/>
          <p:cNvSpPr>
            <a:spLocks noGrp="1"/>
          </p:cNvSpPr>
          <p:nvPr>
            <p:ph type="ftr" sz="quarter" idx="11"/>
          </p:nvPr>
        </p:nvSpPr>
        <p:spPr>
          <a:xfrm>
            <a:off x="2667000" y="6356350"/>
            <a:ext cx="3352800" cy="365125"/>
          </a:xfrm>
          <a:prstGeom prst="rect">
            <a:avLst/>
          </a:prstGeom>
        </p:spPr>
        <p:txBody>
          <a:bodyPr/>
          <a:lstStyle>
            <a:lvl1pPr>
              <a:defRPr sz="1200"/>
            </a:lvl1pPr>
          </a:lstStyle>
          <a:p>
            <a:endParaRPr lang="en-US" dirty="0"/>
          </a:p>
        </p:txBody>
      </p:sp>
      <p:sp>
        <p:nvSpPr>
          <p:cNvPr id="4" name="Slide Number Placeholder 3"/>
          <p:cNvSpPr>
            <a:spLocks noGrp="1"/>
          </p:cNvSpPr>
          <p:nvPr>
            <p:ph type="sldNum" sz="quarter" idx="12"/>
          </p:nvPr>
        </p:nvSpPr>
        <p:spPr/>
        <p:txBody>
          <a:bodyPr/>
          <a:lstStyle/>
          <a:p>
            <a:r>
              <a:rPr lang="en-US" smtClean="0"/>
              <a:t/>
            </a:r>
            <a:br>
              <a:rPr lang="en-US" smtClean="0"/>
            </a:br>
            <a:fld id="{BD133D20-6746-43FE-9B91-C740504293F5}" type="slidenum">
              <a:rPr lang="en-US" sz="1400" smtClean="0">
                <a:solidFill>
                  <a:schemeClr val="bg1"/>
                </a:solidFill>
              </a:rPr>
              <a:pPr/>
              <a:t>‹#›</a:t>
            </a:fld>
            <a:endParaRPr lang="en-US" sz="1400"/>
          </a:p>
        </p:txBody>
      </p:sp>
    </p:spTree>
  </p:cSld>
  <p:clrMapOvr>
    <a:masterClrMapping/>
  </p:clrMapOvr>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9.xml"/><Relationship Id="rId3" Type="http://schemas.openxmlformats.org/officeDocument/2006/relationships/slideLayout" Target="../slideLayouts/slideLayout4.xml"/><Relationship Id="rId7" Type="http://schemas.openxmlformats.org/officeDocument/2006/relationships/slideLayout" Target="../slideLayouts/slideLayout8.xml"/><Relationship Id="rId2" Type="http://schemas.openxmlformats.org/officeDocument/2006/relationships/slideLayout" Target="../slideLayouts/slideLayout3.xml"/><Relationship Id="rId1" Type="http://schemas.openxmlformats.org/officeDocument/2006/relationships/slideLayout" Target="../slideLayouts/slideLayout2.xml"/><Relationship Id="rId6" Type="http://schemas.openxmlformats.org/officeDocument/2006/relationships/slideLayout" Target="../slideLayouts/slideLayout7.xml"/><Relationship Id="rId5" Type="http://schemas.openxmlformats.org/officeDocument/2006/relationships/slideLayout" Target="../slideLayouts/slideLayout6.xml"/><Relationship Id="rId4" Type="http://schemas.openxmlformats.org/officeDocument/2006/relationships/slideLayout" Target="../slideLayouts/slideLayout5.xml"/><Relationship Id="rId9"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482" name="Rectangle 1"/>
          <p:cNvSpPr>
            <a:spLocks noGrp="1" noChangeArrowheads="1"/>
          </p:cNvSpPr>
          <p:nvPr>
            <p:ph type="title"/>
          </p:nvPr>
        </p:nvSpPr>
        <p:spPr bwMode="auto">
          <a:xfrm>
            <a:off x="303213" y="608013"/>
            <a:ext cx="8537575" cy="660400"/>
          </a:xfrm>
          <a:prstGeom prst="rect">
            <a:avLst/>
          </a:prstGeom>
          <a:noFill/>
          <a:ln w="12700">
            <a:noFill/>
            <a:miter lim="800000"/>
            <a:headEnd/>
            <a:tailEnd/>
          </a:ln>
        </p:spPr>
        <p:txBody>
          <a:bodyPr vert="horz" wrap="square" lIns="35715" tIns="35715" rIns="76352" bIns="35715" numCol="1" anchor="ctr" anchorCtr="0" compatLnSpc="1">
            <a:prstTxWarp prst="textNoShape">
              <a:avLst/>
            </a:prstTxWarp>
          </a:bodyPr>
          <a:lstStyle/>
          <a:p>
            <a:pPr lvl="0"/>
            <a:r>
              <a:rPr lang="en-US" smtClean="0">
                <a:sym typeface="Arial Black" charset="0"/>
              </a:rPr>
              <a:t>Click to edit Master title style</a:t>
            </a:r>
          </a:p>
        </p:txBody>
      </p:sp>
      <p:sp>
        <p:nvSpPr>
          <p:cNvPr id="20483" name="Rectangle 2"/>
          <p:cNvSpPr>
            <a:spLocks noGrp="1" noChangeArrowheads="1"/>
          </p:cNvSpPr>
          <p:nvPr>
            <p:ph type="body" idx="1"/>
          </p:nvPr>
        </p:nvSpPr>
        <p:spPr bwMode="auto">
          <a:xfrm>
            <a:off x="438150" y="1268413"/>
            <a:ext cx="8286750" cy="5054600"/>
          </a:xfrm>
          <a:prstGeom prst="rect">
            <a:avLst/>
          </a:prstGeom>
          <a:noFill/>
          <a:ln w="12700">
            <a:noFill/>
            <a:miter lim="800000"/>
            <a:headEnd/>
            <a:tailEnd/>
          </a:ln>
        </p:spPr>
        <p:txBody>
          <a:bodyPr vert="horz" wrap="square" lIns="35715" tIns="35715" rIns="76352" bIns="35715" numCol="1" anchor="t" anchorCtr="0" compatLnSpc="1">
            <a:prstTxWarp prst="textNoShape">
              <a:avLst/>
            </a:prstTxWarp>
          </a:bodyPr>
          <a:lstStyle/>
          <a:p>
            <a:pPr lvl="0"/>
            <a:r>
              <a:rPr lang="en-US" smtClean="0">
                <a:sym typeface="Arial" charset="0"/>
              </a:rPr>
              <a:t>Click to edit Master text styles</a:t>
            </a:r>
          </a:p>
          <a:p>
            <a:pPr lvl="1"/>
            <a:r>
              <a:rPr lang="en-US" smtClean="0">
                <a:sym typeface="Arial" charset="0"/>
              </a:rPr>
              <a:t>Second level</a:t>
            </a:r>
          </a:p>
          <a:p>
            <a:pPr lvl="2"/>
            <a:r>
              <a:rPr lang="en-US" smtClean="0">
                <a:sym typeface="Arial" charset="0"/>
              </a:rPr>
              <a:t>Third level</a:t>
            </a:r>
          </a:p>
          <a:p>
            <a:pPr lvl="3"/>
            <a:r>
              <a:rPr lang="en-US" smtClean="0">
                <a:sym typeface="Arial" charset="0"/>
              </a:rPr>
              <a:t>Fourth level</a:t>
            </a:r>
          </a:p>
          <a:p>
            <a:pPr lvl="4"/>
            <a:r>
              <a:rPr lang="en-US" smtClean="0">
                <a:sym typeface="Arial" charset="0"/>
              </a:rPr>
              <a:t>Fifth level</a:t>
            </a:r>
          </a:p>
        </p:txBody>
      </p:sp>
      <p:sp>
        <p:nvSpPr>
          <p:cNvPr id="1027" name="Text Box 3"/>
          <p:cNvSpPr txBox="1">
            <a:spLocks noGrp="1" noChangeArrowheads="1"/>
          </p:cNvSpPr>
          <p:nvPr>
            <p:ph type="sldNum" sz="quarter" idx="4"/>
          </p:nvPr>
        </p:nvSpPr>
        <p:spPr bwMode="auto">
          <a:xfrm>
            <a:off x="4400550" y="6394450"/>
            <a:ext cx="269875" cy="258763"/>
          </a:xfrm>
          <a:prstGeom prst="rect">
            <a:avLst/>
          </a:prstGeom>
          <a:noFill/>
          <a:ln w="12700">
            <a:noFill/>
            <a:miter lim="800000"/>
            <a:headEnd/>
            <a:tailEnd/>
          </a:ln>
        </p:spPr>
        <p:txBody>
          <a:bodyPr vert="horz" wrap="none" lIns="64288" tIns="32144" rIns="64288" bIns="32144" numCol="1" anchor="t" anchorCtr="0" compatLnSpc="1">
            <a:prstTxWarp prst="textNoShape">
              <a:avLst/>
            </a:prstTxWarp>
          </a:bodyPr>
          <a:lstStyle>
            <a:lvl1pPr>
              <a:defRPr sz="1300">
                <a:solidFill>
                  <a:srgbClr val="FFFFFF"/>
                </a:solidFill>
                <a:cs typeface="Arial" charset="0"/>
                <a:sym typeface="Arial" charset="0"/>
              </a:defRPr>
            </a:lvl1pPr>
          </a:lstStyle>
          <a:p>
            <a:fld id="{5B4E35BF-7E5D-4131-AB00-09E5D3E62488}" type="slidenum">
              <a:rPr lang="en-US"/>
              <a:pPr/>
              <a:t>‹#›</a:t>
            </a:fld>
            <a:endParaRPr lang="en-US"/>
          </a:p>
        </p:txBody>
      </p:sp>
      <p:sp>
        <p:nvSpPr>
          <p:cNvPr id="6" name="Date Placeholder 5"/>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5B1FED7-5848-4EB2-8FF4-F929C2FB641B}" type="datetimeFigureOut">
              <a:rPr lang="en-US" smtClean="0"/>
              <a:pPr/>
              <a:t>2/13/2012</a:t>
            </a:fld>
            <a:endParaRPr lang="en-US"/>
          </a:p>
        </p:txBody>
      </p:sp>
      <p:sp>
        <p:nvSpPr>
          <p:cNvPr id="7" name="Footer Placeholder 6"/>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Tree>
  </p:cSld>
  <p:clrMap bg1="lt1" tx1="dk1" bg2="lt2" tx2="dk2" accent1="accent1" accent2="accent2" accent3="accent3" accent4="accent4" accent5="accent5" accent6="accent6" hlink="hlink" folHlink="folHlink"/>
  <p:sldLayoutIdLst>
    <p:sldLayoutId id="2147483668" r:id="rId1"/>
  </p:sldLayoutIdLst>
  <p:transition/>
  <p:hf hdr="0" ftr="0" dt="0"/>
  <p:txStyles>
    <p:titleStyle>
      <a:lvl1pPr marL="4763" indent="-4763" algn="ctr" defTabSz="642938" rtl="0" eaLnBrk="0" fontAlgn="base" hangingPunct="0">
        <a:spcBef>
          <a:spcPct val="0"/>
        </a:spcBef>
        <a:spcAft>
          <a:spcPct val="0"/>
        </a:spcAft>
        <a:defRPr sz="2900">
          <a:solidFill>
            <a:schemeClr val="tx1"/>
          </a:solidFill>
          <a:latin typeface="+mj-lt"/>
          <a:ea typeface="+mj-ea"/>
          <a:cs typeface="+mj-cs"/>
          <a:sym typeface="Arial Black" charset="0"/>
        </a:defRPr>
      </a:lvl1pPr>
      <a:lvl2pPr marL="4763" indent="-4763" algn="ctr" defTabSz="642938" rtl="0" eaLnBrk="0" fontAlgn="base" hangingPunct="0">
        <a:spcBef>
          <a:spcPct val="0"/>
        </a:spcBef>
        <a:spcAft>
          <a:spcPct val="0"/>
        </a:spcAft>
        <a:defRPr sz="2900">
          <a:solidFill>
            <a:schemeClr val="tx1"/>
          </a:solidFill>
          <a:latin typeface="Arial Black" charset="0"/>
          <a:ea typeface="ＭＳ Ｐゴシック" charset="-128"/>
          <a:cs typeface="ＭＳ Ｐゴシック" charset="-128"/>
          <a:sym typeface="Arial Black" charset="0"/>
        </a:defRPr>
      </a:lvl2pPr>
      <a:lvl3pPr marL="4763" indent="-4763" algn="ctr" defTabSz="642938" rtl="0" eaLnBrk="0" fontAlgn="base" hangingPunct="0">
        <a:spcBef>
          <a:spcPct val="0"/>
        </a:spcBef>
        <a:spcAft>
          <a:spcPct val="0"/>
        </a:spcAft>
        <a:defRPr sz="2900">
          <a:solidFill>
            <a:schemeClr val="tx1"/>
          </a:solidFill>
          <a:latin typeface="Arial Black" charset="0"/>
          <a:ea typeface="ＭＳ Ｐゴシック" charset="-128"/>
          <a:cs typeface="ＭＳ Ｐゴシック" charset="-128"/>
          <a:sym typeface="Arial Black" charset="0"/>
        </a:defRPr>
      </a:lvl3pPr>
      <a:lvl4pPr marL="4763" indent="-4763" algn="ctr" defTabSz="642938" rtl="0" eaLnBrk="0" fontAlgn="base" hangingPunct="0">
        <a:spcBef>
          <a:spcPct val="0"/>
        </a:spcBef>
        <a:spcAft>
          <a:spcPct val="0"/>
        </a:spcAft>
        <a:defRPr sz="2900">
          <a:solidFill>
            <a:schemeClr val="tx1"/>
          </a:solidFill>
          <a:latin typeface="Arial Black" charset="0"/>
          <a:ea typeface="ＭＳ Ｐゴシック" charset="-128"/>
          <a:cs typeface="ＭＳ Ｐゴシック" charset="-128"/>
          <a:sym typeface="Arial Black" charset="0"/>
        </a:defRPr>
      </a:lvl4pPr>
      <a:lvl5pPr marL="4763" indent="-4763" algn="ctr" defTabSz="642938" rtl="0" eaLnBrk="0" fontAlgn="base" hangingPunct="0">
        <a:spcBef>
          <a:spcPct val="0"/>
        </a:spcBef>
        <a:spcAft>
          <a:spcPct val="0"/>
        </a:spcAft>
        <a:defRPr sz="2900">
          <a:solidFill>
            <a:schemeClr val="tx1"/>
          </a:solidFill>
          <a:latin typeface="Arial Black" charset="0"/>
          <a:ea typeface="ＭＳ Ｐゴシック" charset="-128"/>
          <a:cs typeface="ＭＳ Ｐゴシック" charset="-128"/>
          <a:sym typeface="Arial Black" charset="0"/>
        </a:defRPr>
      </a:lvl5pPr>
      <a:lvl6pPr marL="461963" indent="-4763" algn="ctr" defTabSz="642938" rtl="0" fontAlgn="base">
        <a:spcBef>
          <a:spcPct val="0"/>
        </a:spcBef>
        <a:spcAft>
          <a:spcPct val="0"/>
        </a:spcAft>
        <a:defRPr sz="2900">
          <a:solidFill>
            <a:schemeClr val="tx1"/>
          </a:solidFill>
          <a:latin typeface="Arial Black" charset="0"/>
          <a:ea typeface="ＭＳ Ｐゴシック" charset="-128"/>
          <a:cs typeface="ＭＳ Ｐゴシック" charset="-128"/>
          <a:sym typeface="Arial Black" charset="0"/>
        </a:defRPr>
      </a:lvl6pPr>
      <a:lvl7pPr marL="919163" indent="-4763" algn="ctr" defTabSz="642938" rtl="0" fontAlgn="base">
        <a:spcBef>
          <a:spcPct val="0"/>
        </a:spcBef>
        <a:spcAft>
          <a:spcPct val="0"/>
        </a:spcAft>
        <a:defRPr sz="2900">
          <a:solidFill>
            <a:schemeClr val="tx1"/>
          </a:solidFill>
          <a:latin typeface="Arial Black" charset="0"/>
          <a:ea typeface="ＭＳ Ｐゴシック" charset="-128"/>
          <a:cs typeface="ＭＳ Ｐゴシック" charset="-128"/>
          <a:sym typeface="Arial Black" charset="0"/>
        </a:defRPr>
      </a:lvl7pPr>
      <a:lvl8pPr marL="1376363" indent="-4763" algn="ctr" defTabSz="642938" rtl="0" fontAlgn="base">
        <a:spcBef>
          <a:spcPct val="0"/>
        </a:spcBef>
        <a:spcAft>
          <a:spcPct val="0"/>
        </a:spcAft>
        <a:defRPr sz="2900">
          <a:solidFill>
            <a:schemeClr val="tx1"/>
          </a:solidFill>
          <a:latin typeface="Arial Black" charset="0"/>
          <a:ea typeface="ＭＳ Ｐゴシック" charset="-128"/>
          <a:cs typeface="ＭＳ Ｐゴシック" charset="-128"/>
          <a:sym typeface="Arial Black" charset="0"/>
        </a:defRPr>
      </a:lvl8pPr>
      <a:lvl9pPr marL="1833563" indent="-4763" algn="ctr" defTabSz="642938" rtl="0" fontAlgn="base">
        <a:spcBef>
          <a:spcPct val="0"/>
        </a:spcBef>
        <a:spcAft>
          <a:spcPct val="0"/>
        </a:spcAft>
        <a:defRPr sz="2900">
          <a:solidFill>
            <a:schemeClr val="tx1"/>
          </a:solidFill>
          <a:latin typeface="Arial Black" charset="0"/>
          <a:ea typeface="ＭＳ Ｐゴシック" charset="-128"/>
          <a:cs typeface="ＭＳ Ｐゴシック" charset="-128"/>
          <a:sym typeface="Arial Black" charset="0"/>
        </a:defRPr>
      </a:lvl9pPr>
    </p:titleStyle>
    <p:bodyStyle>
      <a:lvl1pPr marL="268288" indent="-239713" algn="l" defTabSz="642938" rtl="0" eaLnBrk="0" fontAlgn="base" hangingPunct="0">
        <a:spcBef>
          <a:spcPts val="563"/>
        </a:spcBef>
        <a:spcAft>
          <a:spcPct val="0"/>
        </a:spcAft>
        <a:buSzPct val="100000"/>
        <a:buFont typeface="Arial" charset="0"/>
        <a:buChar char="•"/>
        <a:defRPr sz="2400">
          <a:solidFill>
            <a:schemeClr val="tx1"/>
          </a:solidFill>
          <a:latin typeface="+mn-lt"/>
          <a:ea typeface="+mn-ea"/>
          <a:cs typeface="+mn-cs"/>
          <a:sym typeface="Arial" charset="0"/>
        </a:defRPr>
      </a:lvl1pPr>
      <a:lvl2pPr marL="514350" indent="-200025" algn="l" defTabSz="642938" rtl="0" eaLnBrk="0" fontAlgn="base" hangingPunct="0">
        <a:spcBef>
          <a:spcPts val="488"/>
        </a:spcBef>
        <a:spcAft>
          <a:spcPct val="0"/>
        </a:spcAft>
        <a:buSzPct val="100000"/>
        <a:buFont typeface="Arial" charset="0"/>
        <a:buChar char="–"/>
        <a:defRPr sz="2000">
          <a:solidFill>
            <a:schemeClr val="tx1"/>
          </a:solidFill>
          <a:latin typeface="+mn-lt"/>
          <a:ea typeface="+mn-ea"/>
          <a:sym typeface="Arial" charset="0"/>
        </a:defRPr>
      </a:lvl2pPr>
      <a:lvl3pPr marL="795338" indent="-160338" algn="l" defTabSz="642938" rtl="0" eaLnBrk="0" fontAlgn="base" hangingPunct="0">
        <a:spcBef>
          <a:spcPts val="563"/>
        </a:spcBef>
        <a:spcAft>
          <a:spcPct val="0"/>
        </a:spcAft>
        <a:buSzPct val="100000"/>
        <a:buFont typeface="Arial" charset="0"/>
        <a:buChar char="•"/>
        <a:defRPr sz="2400">
          <a:solidFill>
            <a:schemeClr val="tx1"/>
          </a:solidFill>
          <a:latin typeface="+mn-lt"/>
          <a:ea typeface="+mn-ea"/>
          <a:sym typeface="Arial" charset="0"/>
        </a:defRPr>
      </a:lvl3pPr>
      <a:lvl4pPr marL="1117600" indent="-160338" algn="l" defTabSz="642938" rtl="0" eaLnBrk="0" fontAlgn="base" hangingPunct="0">
        <a:spcBef>
          <a:spcPts val="350"/>
        </a:spcBef>
        <a:spcAft>
          <a:spcPct val="0"/>
        </a:spcAft>
        <a:buSzPct val="100000"/>
        <a:buFont typeface="Arial" charset="0"/>
        <a:buChar char="–"/>
        <a:defRPr sz="1500">
          <a:solidFill>
            <a:schemeClr val="tx1"/>
          </a:solidFill>
          <a:latin typeface="+mn-lt"/>
          <a:ea typeface="+mn-ea"/>
          <a:sym typeface="Arial" charset="0"/>
        </a:defRPr>
      </a:lvl4pPr>
      <a:lvl5pPr marL="1438275" indent="-160338" algn="l" defTabSz="642938" rtl="0" eaLnBrk="0" fontAlgn="base" hangingPunct="0">
        <a:spcBef>
          <a:spcPts val="350"/>
        </a:spcBef>
        <a:spcAft>
          <a:spcPct val="0"/>
        </a:spcAft>
        <a:buSzPct val="100000"/>
        <a:buFont typeface="Arial" charset="0"/>
        <a:buChar char="»"/>
        <a:defRPr sz="1500">
          <a:solidFill>
            <a:schemeClr val="tx1"/>
          </a:solidFill>
          <a:latin typeface="+mn-lt"/>
          <a:ea typeface="+mn-ea"/>
          <a:sym typeface="Arial" charset="0"/>
        </a:defRPr>
      </a:lvl5pPr>
      <a:lvl6pPr marL="1895475" indent="-160338" algn="l" defTabSz="642938" rtl="0" fontAlgn="base">
        <a:spcBef>
          <a:spcPts val="350"/>
        </a:spcBef>
        <a:spcAft>
          <a:spcPct val="0"/>
        </a:spcAft>
        <a:buSzPct val="100000"/>
        <a:buFont typeface="Arial" charset="0"/>
        <a:buChar char="»"/>
        <a:defRPr sz="1500">
          <a:solidFill>
            <a:schemeClr val="tx1"/>
          </a:solidFill>
          <a:latin typeface="+mn-lt"/>
          <a:ea typeface="+mn-ea"/>
          <a:sym typeface="Arial" charset="0"/>
        </a:defRPr>
      </a:lvl6pPr>
      <a:lvl7pPr marL="2352675" indent="-160338" algn="l" defTabSz="642938" rtl="0" fontAlgn="base">
        <a:spcBef>
          <a:spcPts val="350"/>
        </a:spcBef>
        <a:spcAft>
          <a:spcPct val="0"/>
        </a:spcAft>
        <a:buSzPct val="100000"/>
        <a:buFont typeface="Arial" charset="0"/>
        <a:buChar char="»"/>
        <a:defRPr sz="1500">
          <a:solidFill>
            <a:schemeClr val="tx1"/>
          </a:solidFill>
          <a:latin typeface="+mn-lt"/>
          <a:ea typeface="+mn-ea"/>
          <a:sym typeface="Arial" charset="0"/>
        </a:defRPr>
      </a:lvl7pPr>
      <a:lvl8pPr marL="2809875" indent="-160338" algn="l" defTabSz="642938" rtl="0" fontAlgn="base">
        <a:spcBef>
          <a:spcPts val="350"/>
        </a:spcBef>
        <a:spcAft>
          <a:spcPct val="0"/>
        </a:spcAft>
        <a:buSzPct val="100000"/>
        <a:buFont typeface="Arial" charset="0"/>
        <a:buChar char="»"/>
        <a:defRPr sz="1500">
          <a:solidFill>
            <a:schemeClr val="tx1"/>
          </a:solidFill>
          <a:latin typeface="+mn-lt"/>
          <a:ea typeface="+mn-ea"/>
          <a:sym typeface="Arial" charset="0"/>
        </a:defRPr>
      </a:lvl8pPr>
      <a:lvl9pPr marL="3267075" indent="-160338" algn="l" defTabSz="642938" rtl="0" fontAlgn="base">
        <a:spcBef>
          <a:spcPts val="350"/>
        </a:spcBef>
        <a:spcAft>
          <a:spcPct val="0"/>
        </a:spcAft>
        <a:buSzPct val="100000"/>
        <a:buFont typeface="Arial" charset="0"/>
        <a:buChar char="»"/>
        <a:defRPr sz="1500">
          <a:solidFill>
            <a:schemeClr val="tx1"/>
          </a:solidFill>
          <a:latin typeface="+mn-lt"/>
          <a:ea typeface="+mn-ea"/>
          <a:sym typeface="Arial" charset="0"/>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Freeform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Title Placeholder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en-US"/>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r>
              <a:rPr lang="en-US" smtClean="0"/>
              <a:t/>
            </a:r>
            <a:br>
              <a:rPr lang="en-US" smtClean="0"/>
            </a:br>
            <a:fld id="{88BAE638-F64F-405F-9ABB-046F535FF8C2}" type="slidenum">
              <a:rPr lang="en-US" sz="1400" smtClean="0">
                <a:solidFill>
                  <a:schemeClr val="bg1"/>
                </a:solidFill>
              </a:rPr>
              <a:pPr/>
              <a:t>‹#›</a:t>
            </a:fld>
            <a:endParaRPr lang="en-US" sz="1400"/>
          </a:p>
        </p:txBody>
      </p:sp>
      <p:grpSp>
        <p:nvGrpSpPr>
          <p:cNvPr id="2" name="Group 1"/>
          <p:cNvGrpSpPr/>
          <p:nvPr/>
        </p:nvGrpSpPr>
        <p:grpSpPr>
          <a:xfrm>
            <a:off x="-19017" y="202408"/>
            <a:ext cx="9180548"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3670" r:id="rId1"/>
    <p:sldLayoutId id="2147483681" r:id="rId2"/>
    <p:sldLayoutId id="2147483671" r:id="rId3"/>
    <p:sldLayoutId id="2147483672" r:id="rId4"/>
    <p:sldLayoutId id="2147483673" r:id="rId5"/>
    <p:sldLayoutId id="2147483674" r:id="rId6"/>
    <p:sldLayoutId id="2147483675" r:id="rId7"/>
    <p:sldLayoutId id="2147483676" r:id="rId8"/>
  </p:sldLayoutIdLs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3" Type="http://schemas.openxmlformats.org/officeDocument/2006/relationships/notesSlide" Target="../notesSlides/notesSlide27.xml"/><Relationship Id="rId2" Type="http://schemas.openxmlformats.org/officeDocument/2006/relationships/slideLayout" Target="../slideLayouts/slideLayout8.xml"/><Relationship Id="rId1" Type="http://schemas.openxmlformats.org/officeDocument/2006/relationships/vmlDrawing" Target="../drawings/vmlDrawing1.vml"/><Relationship Id="rId4" Type="http://schemas.openxmlformats.org/officeDocument/2006/relationships/oleObject" Target="../embeddings/Microsoft_Office_Excel_97-2003_Worksheet1.xls"/></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1.xml"/><Relationship Id="rId1" Type="http://schemas.openxmlformats.org/officeDocument/2006/relationships/slideLayout" Target="../slideLayouts/slideLayout1.xml"/><Relationship Id="rId4" Type="http://schemas.openxmlformats.org/officeDocument/2006/relationships/image" Target="../media/image7.png"/></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5.xml"/><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4.xml"/></Relationships>
</file>

<file path=ppt/slides/_rels/slide41.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38.xml"/><Relationship Id="rId1" Type="http://schemas.openxmlformats.org/officeDocument/2006/relationships/slideLayout" Target="../slideLayouts/slideLayout4.xml"/></Relationships>
</file>

<file path=ppt/slides/_rels/slide42.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39.xml"/><Relationship Id="rId1" Type="http://schemas.openxmlformats.org/officeDocument/2006/relationships/slideLayout" Target="../slideLayouts/slideLayout4.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4.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4.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4.xml"/></Relationships>
</file>

<file path=ppt/slides/_rels/slide46.xml.rels><?xml version="1.0" encoding="UTF-8" standalone="yes"?>
<Relationships xmlns="http://schemas.openxmlformats.org/package/2006/relationships"><Relationship Id="rId3" Type="http://schemas.openxmlformats.org/officeDocument/2006/relationships/notesSlide" Target="../notesSlides/notesSlide43.xml"/><Relationship Id="rId2" Type="http://schemas.openxmlformats.org/officeDocument/2006/relationships/slideLayout" Target="../slideLayouts/slideLayout4.xml"/><Relationship Id="rId1" Type="http://schemas.openxmlformats.org/officeDocument/2006/relationships/video" Target="file:///\\Elvis2\Profiles2\tammy\Changes%20for%20SVN%20Docs\Workshops\movie-51.wmv" TargetMode="External"/><Relationship Id="rId4" Type="http://schemas.openxmlformats.org/officeDocument/2006/relationships/image" Target="../media/image11.png"/></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4.xml"/></Relationships>
</file>

<file path=ppt/slides/_rels/slide48.xml.rels><?xml version="1.0" encoding="UTF-8" standalone="yes"?>
<Relationships xmlns="http://schemas.openxmlformats.org/package/2006/relationships"><Relationship Id="rId3" Type="http://schemas.openxmlformats.org/officeDocument/2006/relationships/notesSlide" Target="../notesSlides/notesSlide45.xml"/><Relationship Id="rId2" Type="http://schemas.openxmlformats.org/officeDocument/2006/relationships/slideLayout" Target="../slideLayouts/slideLayout4.xml"/><Relationship Id="rId1" Type="http://schemas.openxmlformats.org/officeDocument/2006/relationships/audio" Target="file:///\\Elvis2\Profiles2\tammy\Changes%20for%20SVN%20Docs\Workshops\AuditoryTOVASample-5.mp3" TargetMode="External"/><Relationship Id="rId5" Type="http://schemas.openxmlformats.org/officeDocument/2006/relationships/image" Target="../media/image13.png"/><Relationship Id="rId4" Type="http://schemas.openxmlformats.org/officeDocument/2006/relationships/image" Target="../media/image12.png"/></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4.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8.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4.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4.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4.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4.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4.xml"/></Relationships>
</file>

<file path=ppt/slides/_rels/slide57.xml.rels><?xml version="1.0" encoding="UTF-8" standalone="yes"?>
<Relationships xmlns="http://schemas.openxmlformats.org/package/2006/relationships"><Relationship Id="rId3" Type="http://schemas.openxmlformats.org/officeDocument/2006/relationships/notesSlide" Target="../notesSlides/notesSlide54.xml"/><Relationship Id="rId2" Type="http://schemas.openxmlformats.org/officeDocument/2006/relationships/slideLayout" Target="../slideLayouts/slideLayout4.xml"/><Relationship Id="rId1" Type="http://schemas.openxmlformats.org/officeDocument/2006/relationships/vmlDrawing" Target="../drawings/vmlDrawing2.vml"/><Relationship Id="rId4" Type="http://schemas.openxmlformats.org/officeDocument/2006/relationships/oleObject" Target="../embeddings/oleObject1.bin"/></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4.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4.xml"/></Relationships>
</file>

<file path=ppt/slides/_rels/slide6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59.xml"/><Relationship Id="rId1" Type="http://schemas.openxmlformats.org/officeDocument/2006/relationships/slideLayout" Target="../slideLayouts/slideLayout8.xml"/></Relationships>
</file>

<file path=ppt/slides/_rels/slide6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60.xml"/><Relationship Id="rId1" Type="http://schemas.openxmlformats.org/officeDocument/2006/relationships/slideLayout" Target="../slideLayouts/slideLayout8.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8.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4.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4.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4.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4.xml"/></Relationships>
</file>

<file path=ppt/slides/_rels/slide69.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6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4.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4.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4.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70.xml"/><Relationship Id="rId1" Type="http://schemas.openxmlformats.org/officeDocument/2006/relationships/slideLayout" Target="../slideLayouts/slideLayout4.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71.xml"/><Relationship Id="rId1" Type="http://schemas.openxmlformats.org/officeDocument/2006/relationships/slideLayout" Target="../slideLayouts/slideLayout4.xml"/></Relationships>
</file>

<file path=ppt/slides/_rels/slide75.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72.xml"/><Relationship Id="rId1" Type="http://schemas.openxmlformats.org/officeDocument/2006/relationships/slideLayout" Target="../slideLayouts/slideLayout1.xml"/></Relationships>
</file>

<file path=ppt/slides/_rels/slide76.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73.xml"/><Relationship Id="rId1" Type="http://schemas.openxmlformats.org/officeDocument/2006/relationships/slideLayout" Target="../slideLayouts/slideLayout1.xml"/></Relationships>
</file>

<file path=ppt/slides/_rels/slide77.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74.xml"/><Relationship Id="rId1" Type="http://schemas.openxmlformats.org/officeDocument/2006/relationships/slideLayout" Target="../slideLayouts/slideLayout1.xml"/></Relationships>
</file>

<file path=ppt/slides/_rels/slide78.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75.xml"/><Relationship Id="rId1" Type="http://schemas.openxmlformats.org/officeDocument/2006/relationships/slideLayout" Target="../slideLayouts/slideLayout1.xml"/></Relationships>
</file>

<file path=ppt/slides/_rels/slide79.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76.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80.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77.xml"/><Relationship Id="rId1" Type="http://schemas.openxmlformats.org/officeDocument/2006/relationships/slideLayout" Target="../slideLayouts/slideLayout1.xml"/></Relationships>
</file>

<file path=ppt/slides/_rels/slide81.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78.xml"/><Relationship Id="rId1" Type="http://schemas.openxmlformats.org/officeDocument/2006/relationships/slideLayout" Target="../slideLayouts/slideLayout1.xml"/></Relationships>
</file>

<file path=ppt/slides/_rels/slide82.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79.xml"/><Relationship Id="rId1" Type="http://schemas.openxmlformats.org/officeDocument/2006/relationships/slideLayout" Target="../slideLayouts/slideLayout1.xml"/></Relationships>
</file>

<file path=ppt/slides/_rels/slide83.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80.xml"/><Relationship Id="rId1" Type="http://schemas.openxmlformats.org/officeDocument/2006/relationships/slideLayout" Target="../slideLayouts/slideLayout1.xml"/></Relationships>
</file>

<file path=ppt/slides/_rels/slide84.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81.xml"/><Relationship Id="rId1" Type="http://schemas.openxmlformats.org/officeDocument/2006/relationships/slideLayout" Target="../slideLayouts/slideLayout1.xml"/></Relationships>
</file>

<file path=ppt/slides/_rels/slide85.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82.xml"/><Relationship Id="rId1" Type="http://schemas.openxmlformats.org/officeDocument/2006/relationships/slideLayout" Target="../slideLayouts/slideLayout9.xml"/></Relationships>
</file>

<file path=ppt/slides/_rels/slide86.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83.xml"/><Relationship Id="rId1" Type="http://schemas.openxmlformats.org/officeDocument/2006/relationships/slideLayout" Target="../slideLayouts/slideLayout9.xml"/></Relationships>
</file>

<file path=ppt/slides/_rels/slide87.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84.xml"/><Relationship Id="rId1" Type="http://schemas.openxmlformats.org/officeDocument/2006/relationships/slideLayout" Target="../slideLayouts/slideLayout9.xml"/></Relationships>
</file>

<file path=ppt/slides/_rels/slide88.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85.xml"/><Relationship Id="rId1" Type="http://schemas.openxmlformats.org/officeDocument/2006/relationships/slideLayout" Target="../slideLayouts/slideLayout9.xml"/></Relationships>
</file>

<file path=ppt/slides/_rels/slide89.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86.xml"/><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_rels/slide90.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87.xml"/><Relationship Id="rId1" Type="http://schemas.openxmlformats.org/officeDocument/2006/relationships/slideLayout" Target="../slideLayouts/slideLayout9.xml"/></Relationships>
</file>

<file path=ppt/slides/_rels/slide91.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88.xml"/><Relationship Id="rId1" Type="http://schemas.openxmlformats.org/officeDocument/2006/relationships/slideLayout" Target="../slideLayouts/slideLayout9.xml"/></Relationships>
</file>

<file path=ppt/slides/_rels/slide92.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89.xml"/><Relationship Id="rId1" Type="http://schemas.openxmlformats.org/officeDocument/2006/relationships/slideLayout" Target="../slideLayouts/slideLayout9.xml"/></Relationships>
</file>

<file path=ppt/slides/_rels/slide93.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90.xml"/><Relationship Id="rId1" Type="http://schemas.openxmlformats.org/officeDocument/2006/relationships/slideLayout" Target="../slideLayouts/slideLayout9.xml"/></Relationships>
</file>

<file path=ppt/slides/_rels/slide94.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91.xml"/><Relationship Id="rId1" Type="http://schemas.openxmlformats.org/officeDocument/2006/relationships/slideLayout" Target="../slideLayouts/slideLayout9.xml"/></Relationships>
</file>

<file path=ppt/slides/_rels/slide95.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92.xml"/><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9" name="Rectangle 29"/>
          <p:cNvSpPr>
            <a:spLocks noChangeArrowheads="1"/>
          </p:cNvSpPr>
          <p:nvPr/>
        </p:nvSpPr>
        <p:spPr bwMode="auto">
          <a:xfrm>
            <a:off x="457200" y="2743200"/>
            <a:ext cx="8229600" cy="1447800"/>
          </a:xfrm>
          <a:prstGeom prst="rect">
            <a:avLst/>
          </a:prstGeom>
          <a:noFill/>
          <a:ln w="12700">
            <a:noFill/>
            <a:miter lim="800000"/>
            <a:headEnd/>
            <a:tailEnd/>
          </a:ln>
        </p:spPr>
        <p:txBody>
          <a:bodyPr lIns="50798" tIns="50798" rIns="166389" bIns="50798" anchor="ctr"/>
          <a:lstStyle/>
          <a:p>
            <a:pPr marL="57150"/>
            <a:r>
              <a:rPr lang="en-US" sz="2800" dirty="0">
                <a:solidFill>
                  <a:schemeClr val="tx2"/>
                </a:solidFill>
                <a:latin typeface="Arial Black" charset="0"/>
              </a:rPr>
              <a:t>Attention Deficit Hyperactivity Disorder </a:t>
            </a:r>
            <a:br>
              <a:rPr lang="en-US" sz="2800" dirty="0">
                <a:solidFill>
                  <a:schemeClr val="tx2"/>
                </a:solidFill>
                <a:latin typeface="Arial Black" charset="0"/>
              </a:rPr>
            </a:br>
            <a:r>
              <a:rPr lang="en-US" sz="2800" dirty="0">
                <a:solidFill>
                  <a:schemeClr val="tx2"/>
                </a:solidFill>
                <a:latin typeface="Arial Black" charset="0"/>
              </a:rPr>
              <a:t>and the </a:t>
            </a:r>
            <a:r>
              <a:rPr lang="en-US" sz="2800" dirty="0" err="1">
                <a:solidFill>
                  <a:schemeClr val="tx2"/>
                </a:solidFill>
                <a:latin typeface="Arial Black" charset="0"/>
              </a:rPr>
              <a:t>T.O.V.A.</a:t>
            </a:r>
            <a:endParaRPr lang="en-US" sz="2800" dirty="0">
              <a:solidFill>
                <a:schemeClr val="tx2"/>
              </a:solidFill>
              <a:latin typeface="Arial Black" charset="0"/>
            </a:endParaRPr>
          </a:p>
        </p:txBody>
      </p:sp>
      <p:sp>
        <p:nvSpPr>
          <p:cNvPr id="24580" name="Rectangle 30"/>
          <p:cNvSpPr>
            <a:spLocks/>
          </p:cNvSpPr>
          <p:nvPr/>
        </p:nvSpPr>
        <p:spPr bwMode="auto">
          <a:xfrm>
            <a:off x="685800" y="2667000"/>
            <a:ext cx="8077200" cy="1625600"/>
          </a:xfrm>
          <a:prstGeom prst="rect">
            <a:avLst/>
          </a:prstGeom>
          <a:noFill/>
          <a:ln w="12700">
            <a:noFill/>
            <a:miter lim="800000"/>
            <a:headEnd/>
            <a:tailEnd/>
          </a:ln>
        </p:spPr>
        <p:txBody>
          <a:bodyPr lIns="0" tIns="0" rIns="57796" bIns="0"/>
          <a:lstStyle/>
          <a:p>
            <a:pPr marL="57150">
              <a:spcBef>
                <a:spcPts val="1063"/>
              </a:spcBef>
            </a:pPr>
            <a:endParaRPr lang="en-US" sz="3300" dirty="0">
              <a:cs typeface="Arial" charset="0"/>
              <a:sym typeface="Arial" charset="0"/>
            </a:endParaRPr>
          </a:p>
        </p:txBody>
      </p:sp>
      <p:sp>
        <p:nvSpPr>
          <p:cNvPr id="24581" name="Rectangle 31"/>
          <p:cNvSpPr>
            <a:spLocks/>
          </p:cNvSpPr>
          <p:nvPr/>
        </p:nvSpPr>
        <p:spPr bwMode="auto">
          <a:xfrm>
            <a:off x="1219200" y="4953000"/>
            <a:ext cx="6858000" cy="228600"/>
          </a:xfrm>
          <a:prstGeom prst="rect">
            <a:avLst/>
          </a:prstGeom>
          <a:noFill/>
          <a:ln w="12700">
            <a:noFill/>
            <a:miter lim="800000"/>
            <a:headEnd/>
            <a:tailEnd/>
          </a:ln>
        </p:spPr>
        <p:txBody>
          <a:bodyPr lIns="0" tIns="0" rIns="57796" bIns="0"/>
          <a:lstStyle/>
          <a:p>
            <a:pPr marL="57150">
              <a:spcBef>
                <a:spcPts val="700"/>
              </a:spcBef>
            </a:pPr>
            <a:endParaRPr lang="en-US" sz="1200" dirty="0">
              <a:latin typeface="Arial Black" charset="0"/>
              <a:sym typeface="Arial Black"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ChangeArrowheads="1"/>
          </p:cNvSpPr>
          <p:nvPr>
            <p:ph type="title"/>
          </p:nvPr>
        </p:nvSpPr>
        <p:spPr/>
        <p:txBody>
          <a:bodyPr/>
          <a:lstStyle/>
          <a:p>
            <a:pPr eaLnBrk="1" hangingPunct="1"/>
            <a:r>
              <a:rPr lang="en-US" smtClean="0"/>
              <a:t>Attention Span</a:t>
            </a:r>
          </a:p>
        </p:txBody>
      </p:sp>
      <p:sp>
        <p:nvSpPr>
          <p:cNvPr id="43011" name="Rectangle 3"/>
          <p:cNvSpPr>
            <a:spLocks noGrp="1" noChangeArrowheads="1"/>
          </p:cNvSpPr>
          <p:nvPr>
            <p:ph idx="1"/>
          </p:nvPr>
        </p:nvSpPr>
        <p:spPr/>
        <p:txBody>
          <a:bodyPr/>
          <a:lstStyle/>
          <a:p>
            <a:pPr eaLnBrk="1" hangingPunct="1"/>
            <a:r>
              <a:rPr lang="en-US" smtClean="0"/>
              <a:t>Average attention span for adults is 20 minutes.</a:t>
            </a:r>
          </a:p>
          <a:p>
            <a:pPr eaLnBrk="1" hangingPunct="1"/>
            <a:endParaRPr lang="en-US" smtClean="0"/>
          </a:p>
          <a:p>
            <a:pPr eaLnBrk="1" hangingPunct="1"/>
            <a:r>
              <a:rPr lang="en-US" smtClean="0"/>
              <a:t>Hyper-focusing is the ability to narrow one’s world down to a task or experience.  People  often experience losing track of time during these periods.</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noChangeArrowheads="1"/>
          </p:cNvSpPr>
          <p:nvPr>
            <p:ph type="title"/>
          </p:nvPr>
        </p:nvSpPr>
        <p:spPr/>
        <p:txBody>
          <a:bodyPr/>
          <a:lstStyle/>
          <a:p>
            <a:pPr eaLnBrk="1" hangingPunct="1"/>
            <a:r>
              <a:rPr lang="en-US" smtClean="0"/>
              <a:t>Terminology</a:t>
            </a:r>
          </a:p>
        </p:txBody>
      </p:sp>
      <p:sp>
        <p:nvSpPr>
          <p:cNvPr id="45059" name="Rectangle 3"/>
          <p:cNvSpPr>
            <a:spLocks noGrp="1" noChangeArrowheads="1"/>
          </p:cNvSpPr>
          <p:nvPr>
            <p:ph idx="1"/>
          </p:nvPr>
        </p:nvSpPr>
        <p:spPr/>
        <p:txBody>
          <a:bodyPr>
            <a:normAutofit fontScale="92500"/>
          </a:bodyPr>
          <a:lstStyle/>
          <a:p>
            <a:pPr marL="457200" indent="-457200" eaLnBrk="1" hangingPunct="1">
              <a:buFontTx/>
              <a:buAutoNum type="arabicPeriod"/>
            </a:pPr>
            <a:r>
              <a:rPr lang="en-US" b="1" smtClean="0"/>
              <a:t>Inattention, distractibility, impulsivity and hyperactivity</a:t>
            </a:r>
          </a:p>
          <a:p>
            <a:pPr marL="838200" lvl="1" indent="-381000" eaLnBrk="1" hangingPunct="1">
              <a:buFontTx/>
              <a:buNone/>
            </a:pPr>
            <a:r>
              <a:rPr lang="en-US" sz="2400" b="1" smtClean="0"/>
              <a:t>- descriptive terms</a:t>
            </a:r>
          </a:p>
          <a:p>
            <a:pPr marL="457200" indent="-457200" eaLnBrk="1" hangingPunct="1">
              <a:buFontTx/>
              <a:buAutoNum type="arabicPeriod"/>
            </a:pPr>
            <a:r>
              <a:rPr lang="en-US" b="1" smtClean="0"/>
              <a:t>Symptom-complex</a:t>
            </a:r>
            <a:r>
              <a:rPr lang="en-US" sz="2800" b="1" smtClean="0"/>
              <a:t>- a cluster of symptoms</a:t>
            </a:r>
          </a:p>
          <a:p>
            <a:pPr marL="457200" indent="-457200" eaLnBrk="1" hangingPunct="1">
              <a:buFontTx/>
              <a:buAutoNum type="arabicPeriod"/>
            </a:pPr>
            <a:r>
              <a:rPr lang="en-US" b="1" smtClean="0"/>
              <a:t>Attention Deficit Disorders (ADDs)</a:t>
            </a:r>
            <a:r>
              <a:rPr lang="en-US" sz="2800" b="1" smtClean="0"/>
              <a:t>- </a:t>
            </a:r>
            <a:r>
              <a:rPr lang="en-US" b="1" smtClean="0"/>
              <a:t>not diagnostic</a:t>
            </a:r>
            <a:endParaRPr lang="en-US" sz="2800" b="1" smtClean="0"/>
          </a:p>
          <a:p>
            <a:pPr marL="457200" indent="-457200" eaLnBrk="1" hangingPunct="1">
              <a:buFontTx/>
              <a:buAutoNum type="arabicPeriod"/>
            </a:pPr>
            <a:r>
              <a:rPr lang="en-US" b="1" smtClean="0"/>
              <a:t>Attention Deficit Hyperactivity Disorder (ADHD)</a:t>
            </a:r>
          </a:p>
          <a:p>
            <a:pPr marL="838200" lvl="1" indent="-381000" eaLnBrk="1" hangingPunct="1">
              <a:buFontTx/>
              <a:buChar char="-"/>
            </a:pPr>
            <a:r>
              <a:rPr lang="en-US" sz="2400" b="1" smtClean="0"/>
              <a:t>a specific DSM IV diagnosis</a:t>
            </a:r>
          </a:p>
          <a:p>
            <a:pPr marL="838200" lvl="1" indent="-381000" eaLnBrk="1" hangingPunct="1">
              <a:buFontTx/>
              <a:buChar char="-"/>
            </a:pPr>
            <a:r>
              <a:rPr lang="en-US" sz="2400" b="1" smtClean="0"/>
              <a:t>a biologically-based psychological process</a:t>
            </a:r>
          </a:p>
          <a:p>
            <a:pPr marL="457200" indent="-457200" eaLnBrk="1" hangingPunct="1">
              <a:buFontTx/>
              <a:buAutoNum type="arabicPeriod"/>
            </a:pPr>
            <a:r>
              <a:rPr lang="en-US" b="1" smtClean="0"/>
              <a:t>Target symptom</a:t>
            </a:r>
            <a:r>
              <a:rPr lang="en-US" sz="2800" b="1" smtClean="0"/>
              <a:t>- </a:t>
            </a:r>
            <a:r>
              <a:rPr lang="en-US" b="1" smtClean="0"/>
              <a:t>the focus of treatment</a:t>
            </a:r>
            <a:endParaRPr lang="en-US" sz="2800" smtClean="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2"/>
          <p:cNvSpPr>
            <a:spLocks noGrp="1" noChangeArrowheads="1"/>
          </p:cNvSpPr>
          <p:nvPr>
            <p:ph type="title"/>
          </p:nvPr>
        </p:nvSpPr>
        <p:spPr/>
        <p:txBody>
          <a:bodyPr/>
          <a:lstStyle/>
          <a:p>
            <a:pPr eaLnBrk="1" hangingPunct="1"/>
            <a:r>
              <a:rPr lang="en-US" smtClean="0"/>
              <a:t> DSM IV Types of ADHD</a:t>
            </a:r>
          </a:p>
        </p:txBody>
      </p:sp>
      <p:sp>
        <p:nvSpPr>
          <p:cNvPr id="79875" name="Rectangle 3"/>
          <p:cNvSpPr>
            <a:spLocks noGrp="1" noChangeArrowheads="1"/>
          </p:cNvSpPr>
          <p:nvPr>
            <p:ph idx="1"/>
          </p:nvPr>
        </p:nvSpPr>
        <p:spPr>
          <a:xfrm>
            <a:off x="990600" y="1600200"/>
            <a:ext cx="7315200" cy="4525963"/>
          </a:xfrm>
        </p:spPr>
        <p:txBody>
          <a:bodyPr/>
          <a:lstStyle/>
          <a:p>
            <a:pPr eaLnBrk="1" hangingPunct="1">
              <a:lnSpc>
                <a:spcPct val="150000"/>
              </a:lnSpc>
            </a:pPr>
            <a:r>
              <a:rPr lang="en-US" sz="2000" smtClean="0"/>
              <a:t>Predominantly </a:t>
            </a:r>
            <a:r>
              <a:rPr lang="en-US" sz="2000" b="1" smtClean="0"/>
              <a:t>Inattentive</a:t>
            </a:r>
            <a:r>
              <a:rPr lang="en-US" sz="2000" smtClean="0"/>
              <a:t> Type (314.00) </a:t>
            </a:r>
          </a:p>
          <a:p>
            <a:pPr eaLnBrk="1" hangingPunct="1">
              <a:lnSpc>
                <a:spcPct val="150000"/>
              </a:lnSpc>
            </a:pPr>
            <a:r>
              <a:rPr lang="en-US" sz="2000" smtClean="0"/>
              <a:t>Predominantly </a:t>
            </a:r>
            <a:r>
              <a:rPr lang="en-US" sz="2000" b="1" smtClean="0"/>
              <a:t>Hyperactive-Impulsive </a:t>
            </a:r>
            <a:r>
              <a:rPr lang="en-US" sz="2000" smtClean="0"/>
              <a:t>Type (314.01) </a:t>
            </a:r>
          </a:p>
          <a:p>
            <a:pPr eaLnBrk="1" hangingPunct="1">
              <a:lnSpc>
                <a:spcPct val="150000"/>
              </a:lnSpc>
            </a:pPr>
            <a:r>
              <a:rPr lang="en-US" sz="2000" b="1" smtClean="0"/>
              <a:t>Combined</a:t>
            </a:r>
            <a:r>
              <a:rPr lang="en-US" sz="2000" smtClean="0"/>
              <a:t> Type (314.01) </a:t>
            </a:r>
          </a:p>
          <a:p>
            <a:pPr eaLnBrk="1" hangingPunct="1">
              <a:lnSpc>
                <a:spcPct val="150000"/>
              </a:lnSpc>
            </a:pPr>
            <a:r>
              <a:rPr lang="en-US" sz="2000" smtClean="0"/>
              <a:t>ADHD </a:t>
            </a:r>
            <a:r>
              <a:rPr lang="en-US" sz="2000" b="1" smtClean="0"/>
              <a:t>Not Otherwise Specified</a:t>
            </a:r>
            <a:r>
              <a:rPr lang="en-US" sz="2000" smtClean="0"/>
              <a:t> (314.9) 	</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2"/>
          <p:cNvSpPr>
            <a:spLocks noGrp="1" noChangeArrowheads="1"/>
          </p:cNvSpPr>
          <p:nvPr>
            <p:ph type="title"/>
          </p:nvPr>
        </p:nvSpPr>
        <p:spPr/>
        <p:txBody>
          <a:bodyPr>
            <a:normAutofit fontScale="90000"/>
          </a:bodyPr>
          <a:lstStyle/>
          <a:p>
            <a:pPr eaLnBrk="1" hangingPunct="1"/>
            <a:r>
              <a:rPr lang="en-US" smtClean="0"/>
              <a:t>The Diagnostic Criteria for ADHD I</a:t>
            </a:r>
          </a:p>
        </p:txBody>
      </p:sp>
      <p:sp>
        <p:nvSpPr>
          <p:cNvPr id="81923" name="Rectangle 3"/>
          <p:cNvSpPr>
            <a:spLocks noGrp="1" noChangeArrowheads="1"/>
          </p:cNvSpPr>
          <p:nvPr>
            <p:ph idx="1"/>
          </p:nvPr>
        </p:nvSpPr>
        <p:spPr/>
        <p:txBody>
          <a:bodyPr/>
          <a:lstStyle/>
          <a:p>
            <a:pPr marL="609600" indent="-609600" eaLnBrk="1" hangingPunct="1">
              <a:lnSpc>
                <a:spcPct val="90000"/>
              </a:lnSpc>
              <a:buFontTx/>
              <a:buAutoNum type="romanUcPeriod"/>
            </a:pPr>
            <a:r>
              <a:rPr lang="en-US" sz="2000" smtClean="0"/>
              <a:t>The </a:t>
            </a:r>
            <a:r>
              <a:rPr lang="en-US" sz="2000" b="1" smtClean="0"/>
              <a:t>Predominantly Inattentive Type (314.00)</a:t>
            </a:r>
            <a:r>
              <a:rPr lang="en-US" sz="2000" smtClean="0"/>
              <a:t> must have six or more of the following symptoms:</a:t>
            </a:r>
            <a:br>
              <a:rPr lang="en-US" sz="2000" smtClean="0"/>
            </a:br>
            <a:endParaRPr lang="en-US" sz="2000" smtClean="0"/>
          </a:p>
          <a:p>
            <a:pPr marL="965200" lvl="1" indent="-508000" eaLnBrk="1" hangingPunct="1">
              <a:lnSpc>
                <a:spcPct val="90000"/>
              </a:lnSpc>
              <a:buFontTx/>
              <a:buAutoNum type="arabicPeriod"/>
            </a:pPr>
            <a:r>
              <a:rPr lang="en-US" sz="1600" smtClean="0"/>
              <a:t>Often fails to give close attention to details or makes careless mistakes in schoolwork, work, etc.;</a:t>
            </a:r>
          </a:p>
          <a:p>
            <a:pPr marL="965200" lvl="1" indent="-508000" eaLnBrk="1" hangingPunct="1">
              <a:lnSpc>
                <a:spcPct val="90000"/>
              </a:lnSpc>
              <a:buFontTx/>
              <a:buAutoNum type="arabicPeriod"/>
            </a:pPr>
            <a:r>
              <a:rPr lang="en-US" sz="1600" smtClean="0"/>
              <a:t>Often has difficulty sustaining attention;</a:t>
            </a:r>
          </a:p>
          <a:p>
            <a:pPr marL="965200" lvl="1" indent="-508000" eaLnBrk="1" hangingPunct="1">
              <a:lnSpc>
                <a:spcPct val="90000"/>
              </a:lnSpc>
              <a:buFontTx/>
              <a:buAutoNum type="arabicPeriod"/>
            </a:pPr>
            <a:r>
              <a:rPr lang="en-US" sz="1600" smtClean="0"/>
              <a:t>Often does not seem to listen to what is being said;</a:t>
            </a:r>
          </a:p>
          <a:p>
            <a:pPr marL="965200" lvl="1" indent="-508000" eaLnBrk="1" hangingPunct="1">
              <a:lnSpc>
                <a:spcPct val="90000"/>
              </a:lnSpc>
              <a:buFontTx/>
              <a:buAutoNum type="arabicPeriod"/>
            </a:pPr>
            <a:r>
              <a:rPr lang="en-US" sz="1600" smtClean="0"/>
              <a:t>Often does not follow through on instructions and fails to finish schoolwork, chores, or work (but not due to oppositional behavior or failure to understand instructions);</a:t>
            </a:r>
          </a:p>
          <a:p>
            <a:pPr marL="965200" lvl="1" indent="-508000" eaLnBrk="1" hangingPunct="1">
              <a:lnSpc>
                <a:spcPct val="90000"/>
              </a:lnSpc>
              <a:buFontTx/>
              <a:buAutoNum type="arabicPeriod"/>
            </a:pPr>
            <a:r>
              <a:rPr lang="en-US" sz="1600" smtClean="0"/>
              <a:t>Often has difficulty organizing tasks and activities;</a:t>
            </a:r>
          </a:p>
          <a:p>
            <a:pPr marL="965200" lvl="1" indent="-508000" eaLnBrk="1" hangingPunct="1">
              <a:lnSpc>
                <a:spcPct val="90000"/>
              </a:lnSpc>
              <a:buFontTx/>
              <a:buAutoNum type="arabicPeriod"/>
            </a:pPr>
            <a:r>
              <a:rPr lang="en-US" sz="1600" smtClean="0"/>
              <a:t>Often avoids or strongly dislikes tasks requiring sustained mental effort;</a:t>
            </a:r>
          </a:p>
          <a:p>
            <a:pPr marL="965200" lvl="1" indent="-508000" eaLnBrk="1" hangingPunct="1">
              <a:lnSpc>
                <a:spcPct val="90000"/>
              </a:lnSpc>
              <a:buFontTx/>
              <a:buAutoNum type="arabicPeriod"/>
            </a:pPr>
            <a:r>
              <a:rPr lang="en-US" sz="1600" smtClean="0"/>
              <a:t>Often loses things necessary for tasks or activities;</a:t>
            </a:r>
          </a:p>
          <a:p>
            <a:pPr marL="965200" lvl="1" indent="-508000" eaLnBrk="1" hangingPunct="1">
              <a:lnSpc>
                <a:spcPct val="90000"/>
              </a:lnSpc>
              <a:buFontTx/>
              <a:buAutoNum type="arabicPeriod"/>
            </a:pPr>
            <a:r>
              <a:rPr lang="en-US" sz="1600" smtClean="0"/>
              <a:t>Often easily distracted by extraneous stimuli; and </a:t>
            </a:r>
          </a:p>
          <a:p>
            <a:pPr marL="965200" lvl="1" indent="-508000" eaLnBrk="1" hangingPunct="1">
              <a:lnSpc>
                <a:spcPct val="90000"/>
              </a:lnSpc>
              <a:buFontTx/>
              <a:buAutoNum type="arabicPeriod"/>
            </a:pPr>
            <a:r>
              <a:rPr lang="en-US" sz="1600" smtClean="0"/>
              <a:t>Often forgetful in daily activities</a:t>
            </a:r>
            <a:endParaRPr lang="en-US" sz="1400" smtClean="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4"/>
          <p:cNvSpPr>
            <a:spLocks noGrp="1" noChangeArrowheads="1"/>
          </p:cNvSpPr>
          <p:nvPr>
            <p:ph type="title"/>
          </p:nvPr>
        </p:nvSpPr>
        <p:spPr/>
        <p:txBody>
          <a:bodyPr>
            <a:normAutofit fontScale="90000"/>
          </a:bodyPr>
          <a:lstStyle/>
          <a:p>
            <a:pPr eaLnBrk="1" hangingPunct="1"/>
            <a:r>
              <a:rPr lang="en-US" smtClean="0"/>
              <a:t>The Diagnostic Criteria for ADHD II</a:t>
            </a:r>
          </a:p>
        </p:txBody>
      </p:sp>
      <p:sp>
        <p:nvSpPr>
          <p:cNvPr id="83971" name="Rectangle 5"/>
          <p:cNvSpPr>
            <a:spLocks noGrp="1" noChangeArrowheads="1"/>
          </p:cNvSpPr>
          <p:nvPr>
            <p:ph idx="1"/>
          </p:nvPr>
        </p:nvSpPr>
        <p:spPr/>
        <p:txBody>
          <a:bodyPr/>
          <a:lstStyle/>
          <a:p>
            <a:pPr marL="609600" indent="-609600" eaLnBrk="1" hangingPunct="1">
              <a:lnSpc>
                <a:spcPct val="90000"/>
              </a:lnSpc>
              <a:buFontTx/>
              <a:buAutoNum type="romanUcPeriod" startAt="2"/>
            </a:pPr>
            <a:r>
              <a:rPr lang="en-US" sz="2000" smtClean="0"/>
              <a:t>The </a:t>
            </a:r>
            <a:r>
              <a:rPr lang="en-US" sz="2000" b="1" smtClean="0"/>
              <a:t>Predominantly Hyperactive-Impulsive Type (314.01)</a:t>
            </a:r>
            <a:r>
              <a:rPr lang="en-US" sz="2000" smtClean="0"/>
              <a:t> must have six or more of the following symptoms:</a:t>
            </a:r>
            <a:br>
              <a:rPr lang="en-US" sz="2000" smtClean="0"/>
            </a:br>
            <a:endParaRPr lang="en-US" sz="2000" smtClean="0"/>
          </a:p>
          <a:p>
            <a:pPr marL="965200" lvl="1" indent="-508000" eaLnBrk="1" hangingPunct="1">
              <a:lnSpc>
                <a:spcPct val="90000"/>
              </a:lnSpc>
              <a:buFontTx/>
              <a:buAutoNum type="arabicPeriod"/>
            </a:pPr>
            <a:r>
              <a:rPr lang="en-US" sz="1800" smtClean="0"/>
              <a:t>Often fidgets with hands or feet or squirms in seat;</a:t>
            </a:r>
          </a:p>
          <a:p>
            <a:pPr marL="965200" lvl="1" indent="-508000" eaLnBrk="1" hangingPunct="1">
              <a:lnSpc>
                <a:spcPct val="90000"/>
              </a:lnSpc>
              <a:buFontTx/>
              <a:buAutoNum type="arabicPeriod"/>
            </a:pPr>
            <a:r>
              <a:rPr lang="en-US" sz="1800" smtClean="0"/>
              <a:t>Often leaves seat in classroom;</a:t>
            </a:r>
          </a:p>
          <a:p>
            <a:pPr marL="965200" lvl="1" indent="-508000" eaLnBrk="1" hangingPunct="1">
              <a:lnSpc>
                <a:spcPct val="90000"/>
              </a:lnSpc>
              <a:buFontTx/>
              <a:buAutoNum type="arabicPeriod"/>
            </a:pPr>
            <a:r>
              <a:rPr lang="en-US" sz="1800" smtClean="0"/>
              <a:t>Often runs about or climbs excessively (For adolescents or adults, may be limited to feelings of restlessness);</a:t>
            </a:r>
          </a:p>
          <a:p>
            <a:pPr marL="965200" lvl="1" indent="-508000" eaLnBrk="1" hangingPunct="1">
              <a:lnSpc>
                <a:spcPct val="90000"/>
              </a:lnSpc>
              <a:buFontTx/>
              <a:buAutoNum type="arabicPeriod"/>
            </a:pPr>
            <a:r>
              <a:rPr lang="en-US" sz="1800" smtClean="0"/>
              <a:t>Often has difficulty playing quietly;</a:t>
            </a:r>
          </a:p>
          <a:p>
            <a:pPr marL="965200" lvl="1" indent="-508000" eaLnBrk="1" hangingPunct="1">
              <a:lnSpc>
                <a:spcPct val="90000"/>
              </a:lnSpc>
              <a:buFontTx/>
              <a:buAutoNum type="arabicPeriod"/>
            </a:pPr>
            <a:r>
              <a:rPr lang="en-US" sz="1800" smtClean="0"/>
              <a:t>Often blurts out answers to questions too soon;</a:t>
            </a:r>
          </a:p>
          <a:p>
            <a:pPr marL="965200" lvl="1" indent="-508000" eaLnBrk="1" hangingPunct="1">
              <a:lnSpc>
                <a:spcPct val="90000"/>
              </a:lnSpc>
              <a:buFontTx/>
              <a:buAutoNum type="arabicPeriod"/>
            </a:pPr>
            <a:r>
              <a:rPr lang="en-US" sz="1800" smtClean="0"/>
              <a:t>Often has difficulty waiting in line or waiting for turn.</a:t>
            </a:r>
          </a:p>
          <a:p>
            <a:pPr marL="965200" lvl="1" indent="-508000" eaLnBrk="1" hangingPunct="1">
              <a:lnSpc>
                <a:spcPct val="90000"/>
              </a:lnSpc>
              <a:buFontTx/>
              <a:buAutoNum type="arabicPeriod"/>
            </a:pPr>
            <a:r>
              <a:rPr lang="en-US" sz="1900" smtClean="0"/>
              <a:t>Often blurts out answers before questions have been finished.</a:t>
            </a:r>
          </a:p>
          <a:p>
            <a:pPr marL="965200" lvl="1" indent="-508000" eaLnBrk="1" hangingPunct="1">
              <a:lnSpc>
                <a:spcPct val="90000"/>
              </a:lnSpc>
              <a:buFontTx/>
              <a:buAutoNum type="arabicPeriod"/>
            </a:pPr>
            <a:r>
              <a:rPr lang="en-US" sz="1900" smtClean="0"/>
              <a:t>Often has trouble waiting one’s turn.</a:t>
            </a:r>
          </a:p>
          <a:p>
            <a:pPr marL="965200" lvl="1" indent="-508000" eaLnBrk="1" hangingPunct="1">
              <a:lnSpc>
                <a:spcPct val="90000"/>
              </a:lnSpc>
              <a:buFontTx/>
              <a:buAutoNum type="arabicPeriod"/>
            </a:pPr>
            <a:r>
              <a:rPr lang="en-US" sz="1900" smtClean="0"/>
              <a:t>Often interrupts or intrudes on others (butts into conversations or games).</a:t>
            </a:r>
          </a:p>
          <a:p>
            <a:pPr marL="965200" lvl="1" indent="-508000" eaLnBrk="1" hangingPunct="1">
              <a:lnSpc>
                <a:spcPct val="90000"/>
              </a:lnSpc>
              <a:buFontTx/>
              <a:buAutoNum type="arabicPeriod"/>
            </a:pPr>
            <a:endParaRPr lang="en-US" smtClean="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4"/>
          <p:cNvSpPr>
            <a:spLocks noGrp="1" noChangeArrowheads="1"/>
          </p:cNvSpPr>
          <p:nvPr>
            <p:ph type="title"/>
          </p:nvPr>
        </p:nvSpPr>
        <p:spPr/>
        <p:txBody>
          <a:bodyPr/>
          <a:lstStyle/>
          <a:p>
            <a:pPr eaLnBrk="1" hangingPunct="1"/>
            <a:r>
              <a:rPr lang="en-US" smtClean="0"/>
              <a:t>ADHD- Combined and NOS III</a:t>
            </a:r>
          </a:p>
        </p:txBody>
      </p:sp>
      <p:sp>
        <p:nvSpPr>
          <p:cNvPr id="86019" name="Rectangle 5"/>
          <p:cNvSpPr>
            <a:spLocks noGrp="1" noChangeArrowheads="1"/>
          </p:cNvSpPr>
          <p:nvPr>
            <p:ph idx="1"/>
          </p:nvPr>
        </p:nvSpPr>
        <p:spPr/>
        <p:txBody>
          <a:bodyPr/>
          <a:lstStyle/>
          <a:p>
            <a:pPr marL="609600" indent="-609600" eaLnBrk="1" hangingPunct="1">
              <a:buFontTx/>
              <a:buAutoNum type="romanUcPeriod" startAt="3"/>
            </a:pPr>
            <a:r>
              <a:rPr lang="en-US" smtClean="0"/>
              <a:t>The </a:t>
            </a:r>
            <a:r>
              <a:rPr lang="en-US" b="1" smtClean="0"/>
              <a:t>Combined Type (314.01)</a:t>
            </a:r>
            <a:r>
              <a:rPr lang="en-US" smtClean="0"/>
              <a:t> has both inattentive and hyperactive/impulsive symptoms.</a:t>
            </a:r>
          </a:p>
          <a:p>
            <a:pPr marL="609600" indent="-609600" eaLnBrk="1" hangingPunct="1">
              <a:buFontTx/>
              <a:buAutoNum type="romanUcPeriod" startAt="3"/>
            </a:pPr>
            <a:endParaRPr lang="en-US" smtClean="0"/>
          </a:p>
          <a:p>
            <a:pPr marL="609600" indent="-609600" eaLnBrk="1" hangingPunct="1">
              <a:buFontTx/>
              <a:buAutoNum type="romanUcPeriod" startAt="3"/>
            </a:pPr>
            <a:r>
              <a:rPr lang="en-US" smtClean="0"/>
              <a:t> </a:t>
            </a:r>
            <a:r>
              <a:rPr lang="en-US" b="1" smtClean="0"/>
              <a:t>ADHD Not Otherwise Specified (314.9)</a:t>
            </a:r>
            <a:r>
              <a:rPr lang="en-US" smtClean="0"/>
              <a:t> </a:t>
            </a:r>
          </a:p>
          <a:p>
            <a:pPr marL="965200" lvl="1" indent="-508000" eaLnBrk="1" hangingPunct="1">
              <a:buFont typeface="Times" charset="0"/>
              <a:buChar char="•"/>
            </a:pPr>
            <a:r>
              <a:rPr lang="en-US" smtClean="0"/>
              <a:t>Adults and adolescents with ADHD who do not meet criteria for 314.0 or 314.01, but are affected by symptoms of ADHD</a:t>
            </a:r>
          </a:p>
        </p:txBody>
      </p:sp>
      <p:sp>
        <p:nvSpPr>
          <p:cNvPr id="86020" name="Rectangle 6"/>
          <p:cNvSpPr>
            <a:spLocks noChangeArrowheads="1"/>
          </p:cNvSpPr>
          <p:nvPr/>
        </p:nvSpPr>
        <p:spPr bwMode="auto">
          <a:xfrm>
            <a:off x="3802063" y="3565525"/>
            <a:ext cx="184150" cy="1631950"/>
          </a:xfrm>
          <a:prstGeom prst="rect">
            <a:avLst/>
          </a:prstGeom>
          <a:noFill/>
          <a:ln w="9525">
            <a:noFill/>
            <a:miter lim="800000"/>
            <a:headEnd/>
            <a:tailEnd/>
          </a:ln>
        </p:spPr>
        <p:txBody>
          <a:bodyPr wrap="none" lIns="91435" tIns="45718" rIns="91435" bIns="45718">
            <a:spAutoFit/>
          </a:bodyPr>
          <a:lstStyle/>
          <a:p>
            <a:endParaRPr lang="en-US" sz="2800"/>
          </a:p>
          <a:p>
            <a:endParaRPr lang="en-US"/>
          </a:p>
          <a:p>
            <a:endParaRPr lang="en-US"/>
          </a:p>
          <a:p>
            <a:endParaRPr lang="en-US"/>
          </a:p>
          <a:p>
            <a:endParaRPr lang="en-US"/>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4"/>
          <p:cNvSpPr>
            <a:spLocks noGrp="1" noChangeArrowheads="1"/>
          </p:cNvSpPr>
          <p:nvPr>
            <p:ph type="title"/>
          </p:nvPr>
        </p:nvSpPr>
        <p:spPr/>
        <p:txBody>
          <a:bodyPr>
            <a:normAutofit fontScale="90000"/>
          </a:bodyPr>
          <a:lstStyle/>
          <a:p>
            <a:pPr eaLnBrk="1" hangingPunct="1"/>
            <a:r>
              <a:rPr lang="en-US" smtClean="0"/>
              <a:t>Diagnostic Requirements for ADHD</a:t>
            </a:r>
          </a:p>
        </p:txBody>
      </p:sp>
      <p:sp>
        <p:nvSpPr>
          <p:cNvPr id="88067" name="Rectangle 5"/>
          <p:cNvSpPr>
            <a:spLocks noGrp="1" noChangeArrowheads="1"/>
          </p:cNvSpPr>
          <p:nvPr>
            <p:ph idx="1"/>
          </p:nvPr>
        </p:nvSpPr>
        <p:spPr/>
        <p:txBody>
          <a:bodyPr>
            <a:normAutofit fontScale="92500"/>
          </a:bodyPr>
          <a:lstStyle/>
          <a:p>
            <a:pPr marL="609600" indent="-609600" eaLnBrk="1" hangingPunct="1">
              <a:buFontTx/>
              <a:buNone/>
            </a:pPr>
            <a:endParaRPr lang="en-US" smtClean="0"/>
          </a:p>
          <a:p>
            <a:pPr marL="965200" lvl="1" indent="-508000" eaLnBrk="1" hangingPunct="1">
              <a:buFontTx/>
              <a:buAutoNum type="romanUcPeriod"/>
            </a:pPr>
            <a:r>
              <a:rPr lang="en-US" sz="1800" smtClean="0"/>
              <a:t>There must be the necessary number of symptoms from the lists above, and</a:t>
            </a:r>
          </a:p>
          <a:p>
            <a:pPr marL="965200" lvl="1" indent="-508000" eaLnBrk="1" hangingPunct="1">
              <a:buFontTx/>
              <a:buAutoNum type="romanUcPeriod"/>
            </a:pPr>
            <a:r>
              <a:rPr lang="en-US" sz="1800" smtClean="0"/>
              <a:t>Each of the following criteria must be met:</a:t>
            </a:r>
            <a:br>
              <a:rPr lang="en-US" sz="1800" smtClean="0"/>
            </a:br>
            <a:r>
              <a:rPr lang="en-US" sz="1800" smtClean="0"/>
              <a:t/>
            </a:r>
            <a:br>
              <a:rPr lang="en-US" sz="1800" smtClean="0"/>
            </a:br>
            <a:r>
              <a:rPr lang="en-US" smtClean="0"/>
              <a:t>The onset of symptoms is no later than </a:t>
            </a:r>
            <a:r>
              <a:rPr lang="en-US" u="sng" smtClean="0"/>
              <a:t>seven years</a:t>
            </a:r>
            <a:r>
              <a:rPr lang="en-US" smtClean="0"/>
              <a:t> of age</a:t>
            </a:r>
          </a:p>
          <a:p>
            <a:pPr marL="1371600" lvl="2" indent="-457200" eaLnBrk="1" hangingPunct="1">
              <a:buFontTx/>
              <a:buAutoNum type="arabicPeriod"/>
            </a:pPr>
            <a:r>
              <a:rPr lang="en-US" smtClean="0"/>
              <a:t>The symptoms must be present in </a:t>
            </a:r>
            <a:r>
              <a:rPr lang="en-US" u="sng" smtClean="0"/>
              <a:t>two or more situations</a:t>
            </a:r>
            <a:r>
              <a:rPr lang="en-US" smtClean="0"/>
              <a:t> (like home and school);</a:t>
            </a:r>
          </a:p>
          <a:p>
            <a:pPr marL="1371600" lvl="2" indent="-457200" eaLnBrk="1" hangingPunct="1">
              <a:buFontTx/>
              <a:buAutoNum type="arabicPeriod"/>
            </a:pPr>
            <a:r>
              <a:rPr lang="en-US" smtClean="0"/>
              <a:t>There must be clinically significant distress or impairment in social, academic, or occupational functioning;</a:t>
            </a:r>
          </a:p>
          <a:p>
            <a:pPr marL="1371600" lvl="2" indent="-457200" eaLnBrk="1" hangingPunct="1">
              <a:buFontTx/>
              <a:buAutoNum type="arabicPeriod"/>
            </a:pPr>
            <a:r>
              <a:rPr lang="en-US" smtClean="0"/>
              <a:t>The condition can not be caused by another psychiatric illness like Pervasive Developmental Disorder, Schizophrenia, or other psychotic disorder of mood, anxiety, dissociation, or personality.</a:t>
            </a:r>
            <a:endParaRPr lang="en-US" sz="1600" smtClean="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5"/>
          <p:cNvSpPr>
            <a:spLocks noGrp="1" noChangeArrowheads="1"/>
          </p:cNvSpPr>
          <p:nvPr>
            <p:ph type="title"/>
          </p:nvPr>
        </p:nvSpPr>
        <p:spPr/>
        <p:txBody>
          <a:bodyPr>
            <a:normAutofit fontScale="90000"/>
          </a:bodyPr>
          <a:lstStyle/>
          <a:p>
            <a:pPr eaLnBrk="1" hangingPunct="1"/>
            <a:r>
              <a:rPr lang="en-US" smtClean="0"/>
              <a:t>Limitations of DSM-IV category of ADHD I</a:t>
            </a:r>
          </a:p>
        </p:txBody>
      </p:sp>
      <p:sp>
        <p:nvSpPr>
          <p:cNvPr id="90115" name="Rectangle 6"/>
          <p:cNvSpPr>
            <a:spLocks noGrp="1" noChangeArrowheads="1"/>
          </p:cNvSpPr>
          <p:nvPr>
            <p:ph idx="1"/>
          </p:nvPr>
        </p:nvSpPr>
        <p:spPr/>
        <p:txBody>
          <a:bodyPr/>
          <a:lstStyle/>
          <a:p>
            <a:pPr marL="609600" indent="-609600" eaLnBrk="1" hangingPunct="1">
              <a:lnSpc>
                <a:spcPct val="150000"/>
              </a:lnSpc>
              <a:buFont typeface="Times" charset="0"/>
              <a:buNone/>
            </a:pPr>
            <a:r>
              <a:rPr lang="en-US" sz="2800" b="1" smtClean="0"/>
              <a:t>1. ADHD is a symptom-complex not a disorder</a:t>
            </a:r>
          </a:p>
          <a:p>
            <a:pPr marL="965200" lvl="1" indent="-508000" eaLnBrk="1" hangingPunct="1">
              <a:lnSpc>
                <a:spcPct val="150000"/>
              </a:lnSpc>
              <a:buFont typeface="Times" charset="0"/>
              <a:buNone/>
            </a:pPr>
            <a:r>
              <a:rPr lang="en-US" sz="2400" b="1" smtClean="0"/>
              <a:t>- Multiple etiologies, treatments and prognoses</a:t>
            </a:r>
          </a:p>
          <a:p>
            <a:pPr marL="609600" indent="-609600" eaLnBrk="1" hangingPunct="1">
              <a:lnSpc>
                <a:spcPct val="150000"/>
              </a:lnSpc>
              <a:buFont typeface="Times" charset="0"/>
              <a:buNone/>
            </a:pPr>
            <a:r>
              <a:rPr lang="en-US" sz="2800" b="1" smtClean="0"/>
              <a:t>2. Diagnostic criteria are behavioral and subjective</a:t>
            </a:r>
          </a:p>
          <a:p>
            <a:pPr marL="609600" indent="-609600" eaLnBrk="1" hangingPunct="1">
              <a:lnSpc>
                <a:spcPct val="150000"/>
              </a:lnSpc>
              <a:buFont typeface="Times" charset="0"/>
              <a:buNone/>
            </a:pPr>
            <a:r>
              <a:rPr lang="en-US" sz="2800" b="1" smtClean="0"/>
              <a:t>3. Impairment is subjectively determined</a:t>
            </a: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2"/>
          <p:cNvSpPr>
            <a:spLocks noGrp="1" noChangeArrowheads="1"/>
          </p:cNvSpPr>
          <p:nvPr>
            <p:ph type="title"/>
          </p:nvPr>
        </p:nvSpPr>
        <p:spPr>
          <a:xfrm>
            <a:off x="152400" y="762000"/>
            <a:ext cx="8839200" cy="609600"/>
          </a:xfrm>
        </p:spPr>
        <p:txBody>
          <a:bodyPr>
            <a:normAutofit fontScale="90000"/>
          </a:bodyPr>
          <a:lstStyle/>
          <a:p>
            <a:pPr eaLnBrk="1" hangingPunct="1"/>
            <a:r>
              <a:rPr lang="en-US" smtClean="0"/>
              <a:t>Limitations of DSM-IV category of ADHD II</a:t>
            </a:r>
          </a:p>
        </p:txBody>
      </p:sp>
      <p:sp>
        <p:nvSpPr>
          <p:cNvPr id="92163" name="Rectangle 3"/>
          <p:cNvSpPr>
            <a:spLocks noGrp="1" noChangeArrowheads="1"/>
          </p:cNvSpPr>
          <p:nvPr>
            <p:ph idx="1"/>
          </p:nvPr>
        </p:nvSpPr>
        <p:spPr/>
        <p:txBody>
          <a:bodyPr/>
          <a:lstStyle/>
          <a:p>
            <a:pPr marL="609600" indent="-609600" eaLnBrk="1" hangingPunct="1">
              <a:buFontTx/>
              <a:buNone/>
            </a:pPr>
            <a:r>
              <a:rPr lang="en-US" sz="2800" b="1" smtClean="0"/>
              <a:t>4. Symptoms are situation specific, age-linked, and culture bound </a:t>
            </a:r>
          </a:p>
          <a:p>
            <a:pPr marL="609600" indent="-609600" eaLnBrk="1" hangingPunct="1">
              <a:buFontTx/>
              <a:buNone/>
            </a:pPr>
            <a:endParaRPr lang="en-US" sz="2800" b="1" smtClean="0"/>
          </a:p>
          <a:p>
            <a:pPr marL="609600" indent="-609600" eaLnBrk="1" hangingPunct="1">
              <a:buFontTx/>
              <a:buNone/>
            </a:pPr>
            <a:r>
              <a:rPr lang="en-US" sz="2800" b="1" smtClean="0"/>
              <a:t>5. Symptoms often become manifested after age 7</a:t>
            </a:r>
            <a:br>
              <a:rPr lang="en-US" sz="2800" b="1" smtClean="0"/>
            </a:br>
            <a:endParaRPr lang="en-US" sz="2800" b="1" smtClean="0"/>
          </a:p>
          <a:p>
            <a:pPr marL="609600" indent="-609600" eaLnBrk="1" hangingPunct="1">
              <a:buFontTx/>
              <a:buNone/>
            </a:pPr>
            <a:r>
              <a:rPr lang="en-US" sz="2800" b="1" smtClean="0"/>
              <a:t>6. AD</a:t>
            </a:r>
            <a:r>
              <a:rPr lang="en-US" sz="2800" b="1" u="sng" smtClean="0"/>
              <a:t>H</a:t>
            </a:r>
            <a:r>
              <a:rPr lang="en-US" sz="2800" b="1" smtClean="0"/>
              <a:t>D is confusing</a:t>
            </a:r>
            <a:endParaRPr lang="en-US" sz="2800" smtClean="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4"/>
          <p:cNvSpPr>
            <a:spLocks noGrp="1" noChangeArrowheads="1"/>
          </p:cNvSpPr>
          <p:nvPr>
            <p:ph type="title"/>
          </p:nvPr>
        </p:nvSpPr>
        <p:spPr>
          <a:xfrm>
            <a:off x="0" y="762000"/>
            <a:ext cx="9144000" cy="609600"/>
          </a:xfrm>
        </p:spPr>
        <p:txBody>
          <a:bodyPr>
            <a:normAutofit fontScale="90000"/>
          </a:bodyPr>
          <a:lstStyle/>
          <a:p>
            <a:pPr eaLnBrk="1" hangingPunct="1"/>
            <a:r>
              <a:rPr lang="en-US" smtClean="0"/>
              <a:t>Limitations of DSM IV Category of ADHD III</a:t>
            </a:r>
          </a:p>
        </p:txBody>
      </p:sp>
      <p:sp>
        <p:nvSpPr>
          <p:cNvPr id="94211" name="Rectangle 5"/>
          <p:cNvSpPr>
            <a:spLocks noGrp="1" noChangeArrowheads="1"/>
          </p:cNvSpPr>
          <p:nvPr>
            <p:ph idx="1"/>
          </p:nvPr>
        </p:nvSpPr>
        <p:spPr/>
        <p:txBody>
          <a:bodyPr>
            <a:normAutofit lnSpcReduction="10000"/>
          </a:bodyPr>
          <a:lstStyle/>
          <a:p>
            <a:pPr marL="457200" indent="-457200" eaLnBrk="1" hangingPunct="1">
              <a:buFontTx/>
              <a:buNone/>
            </a:pPr>
            <a:r>
              <a:rPr lang="en-US" sz="2800" b="1" smtClean="0"/>
              <a:t>7. Ability to “hyperfocus” is not addressed</a:t>
            </a:r>
          </a:p>
          <a:p>
            <a:pPr marL="457200" indent="-457200" eaLnBrk="1" hangingPunct="1">
              <a:buFontTx/>
              <a:buNone/>
            </a:pPr>
            <a:endParaRPr lang="en-US" sz="2800" b="1" smtClean="0"/>
          </a:p>
          <a:p>
            <a:pPr marL="457200" indent="-457200" eaLnBrk="1" hangingPunct="1">
              <a:buFontTx/>
              <a:buNone/>
            </a:pPr>
            <a:r>
              <a:rPr lang="en-US" sz="2800" b="1" smtClean="0"/>
              <a:t>8. Traumatic Brain Injury (TBI) not explicitly</a:t>
            </a:r>
          </a:p>
          <a:p>
            <a:pPr marL="457200" indent="-457200" eaLnBrk="1" hangingPunct="1">
              <a:buFontTx/>
              <a:buNone/>
            </a:pPr>
            <a:r>
              <a:rPr lang="en-US" sz="2800" b="1" smtClean="0"/>
              <a:t>       excluded</a:t>
            </a:r>
          </a:p>
          <a:p>
            <a:pPr marL="457200" indent="-457200" eaLnBrk="1" hangingPunct="1">
              <a:buFontTx/>
              <a:buNone/>
            </a:pPr>
            <a:endParaRPr lang="en-US" sz="2800" b="1" smtClean="0"/>
          </a:p>
          <a:p>
            <a:pPr marL="457200" indent="-457200" eaLnBrk="1" hangingPunct="1">
              <a:buFontTx/>
              <a:buNone/>
            </a:pPr>
            <a:r>
              <a:rPr lang="en-US" sz="2800" b="1" smtClean="0"/>
              <a:t>9. Absence of “executive functions” in</a:t>
            </a:r>
          </a:p>
          <a:p>
            <a:pPr marL="457200" indent="-457200" eaLnBrk="1" hangingPunct="1">
              <a:buFontTx/>
              <a:buNone/>
            </a:pPr>
            <a:r>
              <a:rPr lang="en-US" sz="2800" b="1" smtClean="0"/>
              <a:t>       symptom-complex</a:t>
            </a:r>
          </a:p>
          <a:p>
            <a:pPr marL="457200" indent="-457200" eaLnBrk="1" hangingPunct="1">
              <a:buFontTx/>
              <a:buNone/>
            </a:pPr>
            <a:r>
              <a:rPr lang="en-US" sz="2800" b="1" smtClean="0"/>
              <a:t>10.Must consider the manner in which symptoms may manifest in girls versus boys</a:t>
            </a:r>
          </a:p>
          <a:p>
            <a:pPr marL="457200" indent="-457200" eaLnBrk="1" hangingPunct="1">
              <a:buFontTx/>
              <a:buNone/>
            </a:pPr>
            <a:endParaRPr lang="en-US" sz="2800" b="1" smtClean="0"/>
          </a:p>
          <a:p>
            <a:pPr marL="457200" indent="-457200" eaLnBrk="1" hangingPunct="1">
              <a:buFontTx/>
              <a:buNone/>
            </a:pPr>
            <a:endParaRPr lang="en-US" sz="2800" smtClean="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a:xfrm>
            <a:off x="457200" y="762000"/>
            <a:ext cx="8231188" cy="611188"/>
          </a:xfrm>
        </p:spPr>
        <p:txBody>
          <a:bodyPr lIns="89995" tIns="46798" rIns="89995" bIns="46798">
            <a:normAutofit fontScale="90000"/>
          </a:bodyPr>
          <a:lstStyle/>
          <a:p>
            <a:pPr defTabSz="457200" eaLnBrk="1" hangingPunct="1">
              <a:tabLst>
                <a:tab pos="0" algn="l"/>
                <a:tab pos="914400" algn="l"/>
                <a:tab pos="1828800" algn="l"/>
                <a:tab pos="2743200" algn="l"/>
                <a:tab pos="3657600" algn="l"/>
                <a:tab pos="4572000" algn="l"/>
                <a:tab pos="5486400" algn="l"/>
                <a:tab pos="6400800" algn="l"/>
                <a:tab pos="7313613" algn="l"/>
                <a:tab pos="8229600" algn="l"/>
                <a:tab pos="9144000" algn="l"/>
                <a:tab pos="10058400" algn="l"/>
              </a:tabLst>
            </a:pPr>
            <a:r>
              <a:rPr lang="en-GB" smtClean="0"/>
              <a:t>Overview of this Workshop</a:t>
            </a:r>
          </a:p>
        </p:txBody>
      </p:sp>
      <p:sp>
        <p:nvSpPr>
          <p:cNvPr id="26627" name="Rectangle 3"/>
          <p:cNvSpPr>
            <a:spLocks noGrp="1" noChangeArrowheads="1"/>
          </p:cNvSpPr>
          <p:nvPr>
            <p:ph idx="1"/>
          </p:nvPr>
        </p:nvSpPr>
        <p:spPr>
          <a:xfrm>
            <a:off x="457200" y="1600200"/>
            <a:ext cx="8231188" cy="4527550"/>
          </a:xfrm>
          <a:noFill/>
        </p:spPr>
        <p:txBody>
          <a:bodyPr lIns="89995" tIns="46798" rIns="89995" bIns="46798"/>
          <a:lstStyle/>
          <a:p>
            <a:pPr marL="341313" indent="-341313" defTabSz="457200" eaLnBrk="1" hangingPunct="1">
              <a:spcBef>
                <a:spcPts val="500"/>
              </a:spcBef>
              <a:tabLst>
                <a:tab pos="911225" algn="l"/>
                <a:tab pos="1825625" algn="l"/>
                <a:tab pos="2740025" algn="l"/>
                <a:tab pos="3654425" algn="l"/>
                <a:tab pos="4568825" algn="l"/>
                <a:tab pos="5483225" algn="l"/>
                <a:tab pos="6396038" algn="l"/>
                <a:tab pos="7312025" algn="l"/>
                <a:tab pos="8226425" algn="l"/>
                <a:tab pos="9140825" algn="l"/>
                <a:tab pos="10055225" algn="l"/>
              </a:tabLst>
            </a:pPr>
            <a:r>
              <a:rPr lang="en-GB" b="1" dirty="0" smtClean="0"/>
              <a:t>Attention Disorders, including ADHD</a:t>
            </a:r>
          </a:p>
          <a:p>
            <a:pPr marL="341313" indent="-341313" defTabSz="457200" eaLnBrk="1" hangingPunct="1">
              <a:spcBef>
                <a:spcPts val="500"/>
              </a:spcBef>
              <a:tabLst>
                <a:tab pos="911225" algn="l"/>
                <a:tab pos="1825625" algn="l"/>
                <a:tab pos="2740025" algn="l"/>
                <a:tab pos="3654425" algn="l"/>
                <a:tab pos="4568825" algn="l"/>
                <a:tab pos="5483225" algn="l"/>
                <a:tab pos="6396038" algn="l"/>
                <a:tab pos="7312025" algn="l"/>
                <a:tab pos="8226425" algn="l"/>
                <a:tab pos="9140825" algn="l"/>
                <a:tab pos="10055225" algn="l"/>
              </a:tabLst>
            </a:pPr>
            <a:endParaRPr lang="en-GB" b="1" dirty="0" smtClean="0">
              <a:latin typeface="Arial Black" charset="0"/>
            </a:endParaRPr>
          </a:p>
          <a:p>
            <a:pPr marL="341313" indent="-341313" defTabSz="457200" eaLnBrk="1" hangingPunct="1">
              <a:spcBef>
                <a:spcPts val="500"/>
              </a:spcBef>
              <a:tabLst>
                <a:tab pos="911225" algn="l"/>
                <a:tab pos="1825625" algn="l"/>
                <a:tab pos="2740025" algn="l"/>
                <a:tab pos="3654425" algn="l"/>
                <a:tab pos="4568825" algn="l"/>
                <a:tab pos="5483225" algn="l"/>
                <a:tab pos="6396038" algn="l"/>
                <a:tab pos="7312025" algn="l"/>
                <a:tab pos="8226425" algn="l"/>
                <a:tab pos="9140825" algn="l"/>
                <a:tab pos="10055225" algn="l"/>
              </a:tabLst>
            </a:pPr>
            <a:r>
              <a:rPr lang="en-GB" b="1" dirty="0" smtClean="0"/>
              <a:t>Continuous Performance Tests (</a:t>
            </a:r>
            <a:r>
              <a:rPr lang="en-GB" b="1" dirty="0" err="1" smtClean="0"/>
              <a:t>CPTs</a:t>
            </a:r>
            <a:r>
              <a:rPr lang="en-GB" b="1" dirty="0" smtClean="0"/>
              <a:t>) and the </a:t>
            </a:r>
            <a:r>
              <a:rPr lang="en-GB" b="1" dirty="0" err="1" smtClean="0"/>
              <a:t>T.O.V.A.</a:t>
            </a:r>
            <a:endParaRPr lang="en-GB" b="1" dirty="0" smtClean="0"/>
          </a:p>
          <a:p>
            <a:pPr marL="341313" indent="-341313" defTabSz="457200" eaLnBrk="1" hangingPunct="1">
              <a:spcBef>
                <a:spcPts val="500"/>
              </a:spcBef>
              <a:buNone/>
              <a:tabLst>
                <a:tab pos="911225" algn="l"/>
                <a:tab pos="1825625" algn="l"/>
                <a:tab pos="2740025" algn="l"/>
                <a:tab pos="3654425" algn="l"/>
                <a:tab pos="4568825" algn="l"/>
                <a:tab pos="5483225" algn="l"/>
                <a:tab pos="6396038" algn="l"/>
                <a:tab pos="7312025" algn="l"/>
                <a:tab pos="8226425" algn="l"/>
                <a:tab pos="9140825" algn="l"/>
                <a:tab pos="10055225" algn="l"/>
              </a:tabLst>
            </a:pPr>
            <a:endParaRPr lang="en-GB" b="1" dirty="0" smtClean="0"/>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Rectangle 2"/>
          <p:cNvSpPr>
            <a:spLocks noGrp="1" noChangeArrowheads="1"/>
          </p:cNvSpPr>
          <p:nvPr>
            <p:ph type="title"/>
          </p:nvPr>
        </p:nvSpPr>
        <p:spPr/>
        <p:txBody>
          <a:bodyPr/>
          <a:lstStyle/>
          <a:p>
            <a:pPr eaLnBrk="1" hangingPunct="1"/>
            <a:r>
              <a:rPr lang="en-US" smtClean="0"/>
              <a:t>Executive Functions I</a:t>
            </a:r>
          </a:p>
        </p:txBody>
      </p:sp>
      <p:sp>
        <p:nvSpPr>
          <p:cNvPr id="96259" name="Rectangle 3"/>
          <p:cNvSpPr>
            <a:spLocks noGrp="1" noChangeArrowheads="1"/>
          </p:cNvSpPr>
          <p:nvPr>
            <p:ph idx="1"/>
          </p:nvPr>
        </p:nvSpPr>
        <p:spPr/>
        <p:txBody>
          <a:bodyPr>
            <a:normAutofit lnSpcReduction="10000"/>
          </a:bodyPr>
          <a:lstStyle/>
          <a:p>
            <a:pPr eaLnBrk="1" hangingPunct="1">
              <a:lnSpc>
                <a:spcPct val="125000"/>
              </a:lnSpc>
              <a:buFontTx/>
              <a:buNone/>
            </a:pPr>
            <a:r>
              <a:rPr lang="en-US" b="1" smtClean="0"/>
              <a:t>Necessary for effective planning and problem solving</a:t>
            </a:r>
          </a:p>
          <a:p>
            <a:pPr lvl="1" eaLnBrk="1" hangingPunct="1">
              <a:lnSpc>
                <a:spcPct val="125000"/>
              </a:lnSpc>
              <a:buFontTx/>
              <a:buAutoNum type="arabicPeriod"/>
            </a:pPr>
            <a:r>
              <a:rPr lang="en-US" sz="2400" b="1" smtClean="0"/>
              <a:t> Identify and prioritize problems</a:t>
            </a:r>
          </a:p>
          <a:p>
            <a:pPr lvl="1" eaLnBrk="1" hangingPunct="1">
              <a:lnSpc>
                <a:spcPct val="125000"/>
              </a:lnSpc>
              <a:buFontTx/>
              <a:buAutoNum type="arabicPeriod"/>
            </a:pPr>
            <a:r>
              <a:rPr lang="en-US" sz="2400" b="1" smtClean="0"/>
              <a:t> Select, retrieve and /or gather, and organize pertinent data</a:t>
            </a:r>
          </a:p>
          <a:p>
            <a:pPr lvl="1" eaLnBrk="1" hangingPunct="1">
              <a:lnSpc>
                <a:spcPct val="125000"/>
              </a:lnSpc>
              <a:buFontTx/>
              <a:buNone/>
            </a:pPr>
            <a:r>
              <a:rPr lang="en-US" sz="2400" b="1" smtClean="0"/>
              <a:t>3. Select an appropriate problem solving strategy</a:t>
            </a:r>
          </a:p>
          <a:p>
            <a:pPr lvl="1" eaLnBrk="1" hangingPunct="1">
              <a:lnSpc>
                <a:spcPct val="125000"/>
              </a:lnSpc>
              <a:buFontTx/>
              <a:buNone/>
            </a:pPr>
            <a:r>
              <a:rPr lang="en-US" sz="2400" b="1" smtClean="0"/>
              <a:t>4. Organize, analyze, and interpret relevant data</a:t>
            </a:r>
          </a:p>
          <a:p>
            <a:pPr lvl="1" eaLnBrk="1" hangingPunct="1">
              <a:lnSpc>
                <a:spcPct val="125000"/>
              </a:lnSpc>
              <a:buFontTx/>
              <a:buNone/>
            </a:pPr>
            <a:r>
              <a:rPr lang="en-US" sz="2400" b="1" smtClean="0"/>
              <a:t>5. Evaluate results and process</a:t>
            </a:r>
          </a:p>
          <a:p>
            <a:pPr lvl="1" eaLnBrk="1" hangingPunct="1">
              <a:lnSpc>
                <a:spcPct val="125000"/>
              </a:lnSpc>
              <a:buFontTx/>
              <a:buNone/>
            </a:pPr>
            <a:r>
              <a:rPr lang="en-US" sz="2400" b="1" smtClean="0"/>
              <a:t>6. Working memory</a:t>
            </a:r>
            <a:endParaRPr lang="en-US" smtClean="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2"/>
          <p:cNvSpPr>
            <a:spLocks noGrp="1" noChangeArrowheads="1"/>
          </p:cNvSpPr>
          <p:nvPr>
            <p:ph type="title"/>
          </p:nvPr>
        </p:nvSpPr>
        <p:spPr>
          <a:noFill/>
        </p:spPr>
        <p:txBody>
          <a:bodyPr/>
          <a:lstStyle/>
          <a:p>
            <a:pPr eaLnBrk="1" hangingPunct="1"/>
            <a:r>
              <a:rPr lang="en-US" smtClean="0"/>
              <a:t>Executive Functions II</a:t>
            </a:r>
          </a:p>
        </p:txBody>
      </p:sp>
      <p:sp>
        <p:nvSpPr>
          <p:cNvPr id="98307" name="Rectangle 3"/>
          <p:cNvSpPr>
            <a:spLocks noGrp="1" noChangeArrowheads="1"/>
          </p:cNvSpPr>
          <p:nvPr>
            <p:ph idx="1"/>
          </p:nvPr>
        </p:nvSpPr>
        <p:spPr/>
        <p:txBody>
          <a:bodyPr/>
          <a:lstStyle/>
          <a:p>
            <a:pPr marL="838200" lvl="1" indent="-381000" eaLnBrk="1" hangingPunct="1">
              <a:lnSpc>
                <a:spcPct val="125000"/>
              </a:lnSpc>
              <a:buFontTx/>
              <a:buAutoNum type="arabicPeriod" startAt="7"/>
            </a:pPr>
            <a:r>
              <a:rPr lang="en-US" sz="2400" b="1" smtClean="0"/>
              <a:t> Focusing and filtering (in and out--selective</a:t>
            </a:r>
          </a:p>
          <a:p>
            <a:pPr marL="838200" lvl="1" indent="-381000" eaLnBrk="1" hangingPunct="1">
              <a:lnSpc>
                <a:spcPct val="125000"/>
              </a:lnSpc>
              <a:buFontTx/>
              <a:buNone/>
            </a:pPr>
            <a:r>
              <a:rPr lang="en-US" sz="2400" b="1" smtClean="0"/>
              <a:t>      attention)</a:t>
            </a:r>
          </a:p>
          <a:p>
            <a:pPr marL="838200" lvl="1" indent="-381000" eaLnBrk="1" hangingPunct="1">
              <a:lnSpc>
                <a:spcPct val="125000"/>
              </a:lnSpc>
              <a:buFontTx/>
              <a:buNone/>
            </a:pPr>
            <a:r>
              <a:rPr lang="en-US" sz="2400" b="1" smtClean="0"/>
              <a:t>8.   Affect regulation</a:t>
            </a:r>
          </a:p>
          <a:p>
            <a:pPr marL="838200" lvl="1" indent="-381000" eaLnBrk="1" hangingPunct="1">
              <a:lnSpc>
                <a:spcPct val="125000"/>
              </a:lnSpc>
              <a:buFontTx/>
              <a:buNone/>
            </a:pPr>
            <a:r>
              <a:rPr lang="en-US" sz="2400" b="1" smtClean="0"/>
              <a:t>9.   Behavior regulation (e.g., impulse control)</a:t>
            </a:r>
          </a:p>
          <a:p>
            <a:pPr marL="838200" lvl="1" indent="-381000" eaLnBrk="1" hangingPunct="1">
              <a:lnSpc>
                <a:spcPct val="125000"/>
              </a:lnSpc>
              <a:buFontTx/>
              <a:buNone/>
            </a:pPr>
            <a:r>
              <a:rPr lang="en-US" sz="2400" b="1" smtClean="0"/>
              <a:t>10. Regulate arousal level</a:t>
            </a:r>
          </a:p>
          <a:p>
            <a:pPr marL="838200" lvl="1" indent="-381000" eaLnBrk="1" hangingPunct="1">
              <a:lnSpc>
                <a:spcPct val="125000"/>
              </a:lnSpc>
              <a:buFontTx/>
              <a:buNone/>
            </a:pPr>
            <a:r>
              <a:rPr lang="en-US" sz="2400" b="1" smtClean="0"/>
              <a:t>11. Regulation information processing</a:t>
            </a:r>
          </a:p>
          <a:p>
            <a:pPr marL="838200" lvl="1" indent="-381000" eaLnBrk="1" hangingPunct="1">
              <a:lnSpc>
                <a:spcPct val="125000"/>
              </a:lnSpc>
              <a:buFontTx/>
              <a:buNone/>
            </a:pPr>
            <a:r>
              <a:rPr lang="en-US" sz="2400" b="1" smtClean="0"/>
              <a:t>12. Maintain motivation</a:t>
            </a:r>
            <a:endParaRPr lang="en-US" sz="2400" smtClean="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Rectangle 2"/>
          <p:cNvSpPr>
            <a:spLocks noGrp="1" noChangeArrowheads="1"/>
          </p:cNvSpPr>
          <p:nvPr>
            <p:ph type="title"/>
          </p:nvPr>
        </p:nvSpPr>
        <p:spPr/>
        <p:txBody>
          <a:bodyPr>
            <a:normAutofit fontScale="90000"/>
          </a:bodyPr>
          <a:lstStyle/>
          <a:p>
            <a:pPr eaLnBrk="1" hangingPunct="1"/>
            <a:r>
              <a:rPr lang="en-US" smtClean="0"/>
              <a:t>What do these all have in common?</a:t>
            </a:r>
          </a:p>
        </p:txBody>
      </p:sp>
      <p:sp>
        <p:nvSpPr>
          <p:cNvPr id="100355" name="Rectangle 3"/>
          <p:cNvSpPr>
            <a:spLocks noGrp="1" noChangeArrowheads="1"/>
          </p:cNvSpPr>
          <p:nvPr>
            <p:ph idx="1"/>
          </p:nvPr>
        </p:nvSpPr>
        <p:spPr/>
        <p:txBody>
          <a:bodyPr>
            <a:normAutofit lnSpcReduction="10000"/>
          </a:bodyPr>
          <a:lstStyle/>
          <a:p>
            <a:pPr eaLnBrk="1" hangingPunct="1">
              <a:buFontTx/>
              <a:buNone/>
            </a:pPr>
            <a:r>
              <a:rPr lang="en-US" sz="1800" smtClean="0"/>
              <a:t>	Depression				Oppositional defiant disorder</a:t>
            </a:r>
          </a:p>
          <a:p>
            <a:pPr eaLnBrk="1" hangingPunct="1">
              <a:buFontTx/>
              <a:buNone/>
            </a:pPr>
            <a:r>
              <a:rPr lang="en-US" sz="1800" smtClean="0"/>
              <a:t>	Anxiety				               Learning disability</a:t>
            </a:r>
          </a:p>
          <a:p>
            <a:pPr eaLnBrk="1" hangingPunct="1">
              <a:buFontTx/>
              <a:buNone/>
            </a:pPr>
            <a:r>
              <a:rPr lang="en-US" sz="1800" smtClean="0"/>
              <a:t>	Tourettes syndrome			Poor social history</a:t>
            </a:r>
          </a:p>
          <a:p>
            <a:pPr eaLnBrk="1" hangingPunct="1">
              <a:buFontTx/>
              <a:buNone/>
            </a:pPr>
            <a:r>
              <a:rPr lang="en-US" sz="1800" smtClean="0"/>
              <a:t>	Toxins (e.g.: lead poisoning)		Poor hearing</a:t>
            </a:r>
          </a:p>
          <a:p>
            <a:pPr eaLnBrk="1" hangingPunct="1">
              <a:buFontTx/>
              <a:buNone/>
            </a:pPr>
            <a:r>
              <a:rPr lang="en-US" sz="1800" smtClean="0"/>
              <a:t>	Auditory processing problems		Sleep problems</a:t>
            </a:r>
          </a:p>
          <a:p>
            <a:pPr eaLnBrk="1" hangingPunct="1">
              <a:buFontTx/>
              <a:buNone/>
            </a:pPr>
            <a:r>
              <a:rPr lang="en-US" sz="1800" smtClean="0"/>
              <a:t>	Language disorder			Physical or sexual abuse</a:t>
            </a:r>
          </a:p>
          <a:p>
            <a:pPr eaLnBrk="1" hangingPunct="1">
              <a:buFontTx/>
              <a:buNone/>
            </a:pPr>
            <a:r>
              <a:rPr lang="en-US" sz="1800" smtClean="0"/>
              <a:t>	Post-Traumatic Stress Disorder		Executive dysfunction</a:t>
            </a:r>
          </a:p>
          <a:p>
            <a:pPr eaLnBrk="1" hangingPunct="1">
              <a:buFontTx/>
              <a:buNone/>
            </a:pPr>
            <a:r>
              <a:rPr lang="en-US" sz="1800" smtClean="0"/>
              <a:t>	Head injury				Neurological disorders</a:t>
            </a:r>
          </a:p>
          <a:p>
            <a:pPr eaLnBrk="1" hangingPunct="1">
              <a:buFontTx/>
              <a:buNone/>
            </a:pPr>
            <a:r>
              <a:rPr lang="en-US" sz="1800" smtClean="0"/>
              <a:t>	Intellectual precocity/impairment		Family style</a:t>
            </a:r>
          </a:p>
          <a:p>
            <a:pPr eaLnBrk="1" hangingPunct="1">
              <a:buFontTx/>
              <a:buNone/>
            </a:pPr>
            <a:r>
              <a:rPr lang="en-US" sz="1800" smtClean="0"/>
              <a:t>	Sensory anomalies			Poor school “fit”</a:t>
            </a:r>
          </a:p>
          <a:p>
            <a:pPr eaLnBrk="1" hangingPunct="1">
              <a:buFontTx/>
              <a:buNone/>
            </a:pPr>
            <a:r>
              <a:rPr lang="en-US" sz="1800" smtClean="0"/>
              <a:t>	Medications				Dementias</a:t>
            </a:r>
          </a:p>
          <a:p>
            <a:pPr eaLnBrk="1" hangingPunct="1">
              <a:buFontTx/>
              <a:buNone/>
            </a:pPr>
            <a:r>
              <a:rPr lang="en-US" sz="2100" smtClean="0"/>
              <a:t>	</a:t>
            </a:r>
            <a:r>
              <a:rPr lang="en-US" sz="1800" smtClean="0"/>
              <a:t>Hearing loss				Visual impairment</a:t>
            </a:r>
          </a:p>
          <a:p>
            <a:pPr eaLnBrk="1" hangingPunct="1">
              <a:buFontTx/>
              <a:buNone/>
            </a:pPr>
            <a:r>
              <a:rPr lang="en-US" sz="2100" smtClean="0"/>
              <a:t>	</a:t>
            </a:r>
            <a:r>
              <a:rPr lang="en-US" sz="1800" smtClean="0"/>
              <a:t>Etc.</a:t>
            </a: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3"/>
          <p:cNvSpPr>
            <a:spLocks noGrp="1" noChangeArrowheads="1"/>
          </p:cNvSpPr>
          <p:nvPr>
            <p:ph idx="1"/>
          </p:nvPr>
        </p:nvSpPr>
        <p:spPr/>
        <p:txBody>
          <a:bodyPr/>
          <a:lstStyle/>
          <a:p>
            <a:pPr eaLnBrk="1" hangingPunct="1"/>
            <a:endParaRPr lang="en-US" smtClean="0"/>
          </a:p>
          <a:p>
            <a:pPr eaLnBrk="1" hangingPunct="1"/>
            <a:endParaRPr lang="en-US" smtClean="0"/>
          </a:p>
          <a:p>
            <a:pPr eaLnBrk="1" hangingPunct="1"/>
            <a:endParaRPr lang="en-US" smtClean="0"/>
          </a:p>
          <a:p>
            <a:pPr eaLnBrk="1" hangingPunct="1"/>
            <a:r>
              <a:rPr lang="en-US" sz="2800" b="1" smtClean="0">
                <a:latin typeface="Arial Black" charset="0"/>
              </a:rPr>
              <a:t>They are all mistaken for ADHD</a:t>
            </a: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Rectangle 2"/>
          <p:cNvSpPr>
            <a:spLocks noGrp="1" noChangeArrowheads="1"/>
          </p:cNvSpPr>
          <p:nvPr>
            <p:ph type="title"/>
          </p:nvPr>
        </p:nvSpPr>
        <p:spPr/>
        <p:txBody>
          <a:bodyPr>
            <a:normAutofit fontScale="90000"/>
          </a:bodyPr>
          <a:lstStyle/>
          <a:p>
            <a:pPr eaLnBrk="1" hangingPunct="1"/>
            <a:r>
              <a:rPr lang="en-US" smtClean="0"/>
              <a:t>Causes of the ADHD Symptom Complex I</a:t>
            </a:r>
          </a:p>
        </p:txBody>
      </p:sp>
      <p:sp>
        <p:nvSpPr>
          <p:cNvPr id="104451" name="Rectangle 3"/>
          <p:cNvSpPr>
            <a:spLocks noGrp="1" noChangeArrowheads="1"/>
          </p:cNvSpPr>
          <p:nvPr>
            <p:ph idx="1"/>
          </p:nvPr>
        </p:nvSpPr>
        <p:spPr/>
        <p:txBody>
          <a:bodyPr>
            <a:normAutofit lnSpcReduction="10000"/>
          </a:bodyPr>
          <a:lstStyle/>
          <a:p>
            <a:pPr eaLnBrk="1" hangingPunct="1"/>
            <a:r>
              <a:rPr lang="en-US" sz="2000" b="1" smtClean="0"/>
              <a:t>Normal (including “Active Alert”)</a:t>
            </a:r>
            <a:endParaRPr lang="en-US" sz="2000" smtClean="0"/>
          </a:p>
          <a:p>
            <a:pPr eaLnBrk="1" hangingPunct="1"/>
            <a:endParaRPr lang="en-US" sz="2000" smtClean="0"/>
          </a:p>
          <a:p>
            <a:pPr eaLnBrk="1" hangingPunct="1"/>
            <a:r>
              <a:rPr lang="en-US" sz="2000" b="1" smtClean="0"/>
              <a:t>General Medical problems</a:t>
            </a:r>
          </a:p>
          <a:p>
            <a:pPr eaLnBrk="1" hangingPunct="1"/>
            <a:endParaRPr lang="en-US" sz="2000" b="1" smtClean="0"/>
          </a:p>
          <a:p>
            <a:pPr eaLnBrk="1" hangingPunct="1"/>
            <a:r>
              <a:rPr lang="en-US" sz="2000" b="1" smtClean="0"/>
              <a:t>Neurological problems (other than ADHD)</a:t>
            </a:r>
          </a:p>
          <a:p>
            <a:pPr lvl="2" eaLnBrk="1" hangingPunct="1">
              <a:buFontTx/>
              <a:buNone/>
            </a:pPr>
            <a:r>
              <a:rPr lang="en-US" sz="1600" b="1" smtClean="0"/>
              <a:t>Sensory deficits and hypersensitivities</a:t>
            </a:r>
          </a:p>
          <a:p>
            <a:pPr lvl="2" eaLnBrk="1" hangingPunct="1">
              <a:buFontTx/>
              <a:buNone/>
            </a:pPr>
            <a:r>
              <a:rPr lang="en-US" sz="1600" b="1" smtClean="0"/>
              <a:t>Traumatic Brain Injuries (TBI)</a:t>
            </a:r>
          </a:p>
          <a:p>
            <a:pPr lvl="2" eaLnBrk="1" hangingPunct="1">
              <a:buFontTx/>
              <a:buNone/>
            </a:pPr>
            <a:r>
              <a:rPr lang="en-US" sz="1600" b="1" smtClean="0"/>
              <a:t>Intellectual impairment (and precocity)</a:t>
            </a:r>
          </a:p>
          <a:p>
            <a:pPr lvl="2" eaLnBrk="1" hangingPunct="1">
              <a:buFontTx/>
              <a:buNone/>
            </a:pPr>
            <a:r>
              <a:rPr lang="en-US" sz="1600" b="1" smtClean="0"/>
              <a:t>Learning disabilities</a:t>
            </a:r>
          </a:p>
          <a:p>
            <a:pPr lvl="2" eaLnBrk="1" hangingPunct="1">
              <a:buFontTx/>
              <a:buNone/>
            </a:pPr>
            <a:r>
              <a:rPr lang="en-US" sz="1600" b="1" smtClean="0"/>
              <a:t>Dementias</a:t>
            </a:r>
          </a:p>
          <a:p>
            <a:pPr lvl="2" eaLnBrk="1" hangingPunct="1">
              <a:buFontTx/>
              <a:buNone/>
            </a:pPr>
            <a:r>
              <a:rPr lang="en-US" sz="1600" b="1" smtClean="0"/>
              <a:t>Sleep disorders</a:t>
            </a:r>
          </a:p>
          <a:p>
            <a:pPr lvl="2" eaLnBrk="1" hangingPunct="1">
              <a:buFontTx/>
              <a:buNone/>
            </a:pPr>
            <a:r>
              <a:rPr lang="en-US" sz="1600" b="1" smtClean="0"/>
              <a:t>Seizures</a:t>
            </a:r>
          </a:p>
          <a:p>
            <a:pPr lvl="2" eaLnBrk="1" hangingPunct="1">
              <a:buFontTx/>
              <a:buNone/>
            </a:pPr>
            <a:endParaRPr lang="en-US" sz="1600" b="1" smtClean="0"/>
          </a:p>
          <a:p>
            <a:pPr eaLnBrk="1" hangingPunct="1"/>
            <a:r>
              <a:rPr lang="en-US" sz="2000" b="1" smtClean="0"/>
              <a:t>Medications</a:t>
            </a: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Rectangle 2"/>
          <p:cNvSpPr>
            <a:spLocks noGrp="1" noChangeArrowheads="1"/>
          </p:cNvSpPr>
          <p:nvPr>
            <p:ph type="title"/>
          </p:nvPr>
        </p:nvSpPr>
        <p:spPr/>
        <p:txBody>
          <a:bodyPr>
            <a:normAutofit fontScale="90000"/>
          </a:bodyPr>
          <a:lstStyle/>
          <a:p>
            <a:pPr eaLnBrk="1" hangingPunct="1"/>
            <a:r>
              <a:rPr lang="en-US" smtClean="0"/>
              <a:t>Causes of ADHD Symptom Complex II</a:t>
            </a:r>
          </a:p>
        </p:txBody>
      </p:sp>
      <p:sp>
        <p:nvSpPr>
          <p:cNvPr id="106499" name="Rectangle 3"/>
          <p:cNvSpPr>
            <a:spLocks noGrp="1" noChangeArrowheads="1"/>
          </p:cNvSpPr>
          <p:nvPr>
            <p:ph idx="1"/>
          </p:nvPr>
        </p:nvSpPr>
        <p:spPr/>
        <p:txBody>
          <a:bodyPr/>
          <a:lstStyle/>
          <a:p>
            <a:pPr eaLnBrk="1" hangingPunct="1"/>
            <a:r>
              <a:rPr lang="en-US" b="1" smtClean="0"/>
              <a:t>Family style and organization</a:t>
            </a:r>
          </a:p>
          <a:p>
            <a:pPr eaLnBrk="1" hangingPunct="1"/>
            <a:endParaRPr lang="en-US" b="1" smtClean="0"/>
          </a:p>
          <a:p>
            <a:pPr eaLnBrk="1" hangingPunct="1"/>
            <a:r>
              <a:rPr lang="en-US" b="1" smtClean="0"/>
              <a:t>School readiness, learning style, and motivation</a:t>
            </a:r>
          </a:p>
          <a:p>
            <a:pPr eaLnBrk="1" hangingPunct="1"/>
            <a:endParaRPr lang="en-US" b="1" smtClean="0"/>
          </a:p>
          <a:p>
            <a:pPr eaLnBrk="1" hangingPunct="1"/>
            <a:r>
              <a:rPr lang="en-US" b="1" smtClean="0"/>
              <a:t>Stress</a:t>
            </a: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Rectangle 2"/>
          <p:cNvSpPr>
            <a:spLocks noGrp="1" noChangeArrowheads="1"/>
          </p:cNvSpPr>
          <p:nvPr>
            <p:ph type="title"/>
          </p:nvPr>
        </p:nvSpPr>
        <p:spPr/>
        <p:txBody>
          <a:bodyPr>
            <a:normAutofit fontScale="90000"/>
          </a:bodyPr>
          <a:lstStyle/>
          <a:p>
            <a:pPr eaLnBrk="1" hangingPunct="1"/>
            <a:r>
              <a:rPr lang="en-US" smtClean="0"/>
              <a:t>Causes of ADHD Symptom Complex III</a:t>
            </a:r>
          </a:p>
        </p:txBody>
      </p:sp>
      <p:sp>
        <p:nvSpPr>
          <p:cNvPr id="108547" name="Rectangle 3"/>
          <p:cNvSpPr>
            <a:spLocks noGrp="1" noChangeArrowheads="1"/>
          </p:cNvSpPr>
          <p:nvPr>
            <p:ph idx="1"/>
          </p:nvPr>
        </p:nvSpPr>
        <p:spPr/>
        <p:txBody>
          <a:bodyPr>
            <a:normAutofit fontScale="92500" lnSpcReduction="20000"/>
          </a:bodyPr>
          <a:lstStyle/>
          <a:p>
            <a:pPr eaLnBrk="1" hangingPunct="1"/>
            <a:r>
              <a:rPr lang="en-US" b="1" smtClean="0"/>
              <a:t>Psychiatric conditions</a:t>
            </a:r>
          </a:p>
          <a:p>
            <a:pPr lvl="1" eaLnBrk="1" hangingPunct="1">
              <a:buFontTx/>
              <a:buNone/>
            </a:pPr>
            <a:r>
              <a:rPr lang="en-US" b="1" smtClean="0"/>
              <a:t>	Substance use, abuse and withdrawal</a:t>
            </a:r>
          </a:p>
          <a:p>
            <a:pPr lvl="1" eaLnBrk="1" hangingPunct="1">
              <a:buFontTx/>
              <a:buNone/>
            </a:pPr>
            <a:r>
              <a:rPr lang="en-US" b="1" smtClean="0"/>
              <a:t>	Anxiety</a:t>
            </a:r>
          </a:p>
          <a:p>
            <a:pPr lvl="1" eaLnBrk="1" hangingPunct="1">
              <a:buFontTx/>
              <a:buNone/>
            </a:pPr>
            <a:r>
              <a:rPr lang="en-US" b="1" smtClean="0"/>
              <a:t>	Depression</a:t>
            </a:r>
          </a:p>
          <a:p>
            <a:pPr lvl="1" eaLnBrk="1" hangingPunct="1">
              <a:buFontTx/>
              <a:buNone/>
            </a:pPr>
            <a:r>
              <a:rPr lang="en-US" b="1" smtClean="0"/>
              <a:t>    Bi-Polar</a:t>
            </a:r>
          </a:p>
          <a:p>
            <a:pPr eaLnBrk="1" hangingPunct="1">
              <a:buFontTx/>
              <a:buNone/>
            </a:pPr>
            <a:r>
              <a:rPr lang="en-US" b="1" smtClean="0"/>
              <a:t>	     </a:t>
            </a:r>
            <a:r>
              <a:rPr lang="en-US" sz="2000" b="1" smtClean="0"/>
              <a:t>Behavioral disorders: Conduct Disorder, ODD</a:t>
            </a:r>
            <a:endParaRPr lang="en-US" b="1" smtClean="0"/>
          </a:p>
          <a:p>
            <a:pPr lvl="1" eaLnBrk="1" hangingPunct="1">
              <a:buFontTx/>
              <a:buNone/>
            </a:pPr>
            <a:r>
              <a:rPr lang="en-US" b="1" smtClean="0"/>
              <a:t>    Malingering</a:t>
            </a:r>
          </a:p>
          <a:p>
            <a:pPr lvl="1" eaLnBrk="1" hangingPunct="1">
              <a:buFontTx/>
              <a:buNone/>
            </a:pPr>
            <a:r>
              <a:rPr lang="en-US" b="1" smtClean="0"/>
              <a:t>	Pervasive Developmental Disorders</a:t>
            </a:r>
          </a:p>
          <a:p>
            <a:pPr lvl="1" eaLnBrk="1" hangingPunct="1">
              <a:buFontTx/>
              <a:buNone/>
            </a:pPr>
            <a:r>
              <a:rPr lang="en-US" b="1" smtClean="0"/>
              <a:t>   </a:t>
            </a:r>
            <a:endParaRPr lang="en-US" smtClean="0"/>
          </a:p>
          <a:p>
            <a:pPr eaLnBrk="1" hangingPunct="1"/>
            <a:r>
              <a:rPr lang="en-US" b="1" smtClean="0"/>
              <a:t>ADHD</a:t>
            </a:r>
          </a:p>
          <a:p>
            <a:pPr lvl="1" eaLnBrk="1" hangingPunct="1"/>
            <a:r>
              <a:rPr lang="en-US" sz="2400" b="1" smtClean="0"/>
              <a:t>4-5% of adults </a:t>
            </a:r>
          </a:p>
          <a:p>
            <a:pPr lvl="1" eaLnBrk="1" hangingPunct="1"/>
            <a:r>
              <a:rPr lang="en-US" sz="2400" b="1" smtClean="0"/>
              <a:t>9.5% of children</a:t>
            </a: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1" name="Rectangle 2"/>
          <p:cNvSpPr>
            <a:spLocks noGrp="1" noChangeArrowheads="1"/>
          </p:cNvSpPr>
          <p:nvPr>
            <p:ph type="title"/>
          </p:nvPr>
        </p:nvSpPr>
        <p:spPr/>
        <p:txBody>
          <a:bodyPr>
            <a:normAutofit fontScale="90000"/>
          </a:bodyPr>
          <a:lstStyle/>
          <a:p>
            <a:pPr eaLnBrk="1" hangingPunct="1"/>
            <a:r>
              <a:rPr lang="en-US" smtClean="0"/>
              <a:t>Response Time Histogram Comparison</a:t>
            </a:r>
          </a:p>
        </p:txBody>
      </p:sp>
      <p:graphicFrame>
        <p:nvGraphicFramePr>
          <p:cNvPr id="114690" name="Object 2"/>
          <p:cNvGraphicFramePr>
            <a:graphicFrameLocks noChangeAspect="1"/>
          </p:cNvGraphicFramePr>
          <p:nvPr/>
        </p:nvGraphicFramePr>
        <p:xfrm>
          <a:off x="1066800" y="766763"/>
          <a:ext cx="7010400" cy="5481637"/>
        </p:xfrm>
        <a:graphic>
          <a:graphicData uri="http://schemas.openxmlformats.org/presentationml/2006/ole">
            <p:oleObj spid="_x0000_s114690" name="Chart" r:id="rId4" imgW="11782800" imgH="9205560" progId="Excel.Sheet.8">
              <p:embed/>
            </p:oleObj>
          </a:graphicData>
        </a:graphic>
      </p:graphicFrame>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Rectangle 4"/>
          <p:cNvSpPr>
            <a:spLocks noGrp="1" noChangeArrowheads="1"/>
          </p:cNvSpPr>
          <p:nvPr>
            <p:ph type="title"/>
          </p:nvPr>
        </p:nvSpPr>
        <p:spPr/>
        <p:txBody>
          <a:bodyPr/>
          <a:lstStyle/>
          <a:p>
            <a:pPr eaLnBrk="1" hangingPunct="1"/>
            <a:r>
              <a:rPr lang="en-US" smtClean="0"/>
              <a:t>Diagnosing ADHD I</a:t>
            </a:r>
          </a:p>
        </p:txBody>
      </p:sp>
      <p:sp>
        <p:nvSpPr>
          <p:cNvPr id="116739" name="Rectangle 5"/>
          <p:cNvSpPr>
            <a:spLocks noGrp="1" noChangeArrowheads="1"/>
          </p:cNvSpPr>
          <p:nvPr>
            <p:ph idx="1"/>
          </p:nvPr>
        </p:nvSpPr>
        <p:spPr/>
        <p:txBody>
          <a:bodyPr>
            <a:normAutofit fontScale="92500"/>
          </a:bodyPr>
          <a:lstStyle/>
          <a:p>
            <a:pPr marL="457200" indent="-457200" eaLnBrk="1" hangingPunct="1">
              <a:buFontTx/>
              <a:buAutoNum type="arabicPeriod"/>
            </a:pPr>
            <a:r>
              <a:rPr lang="en-US" b="1" smtClean="0"/>
              <a:t>History</a:t>
            </a:r>
          </a:p>
          <a:p>
            <a:pPr marL="457200" indent="-457200" eaLnBrk="1" hangingPunct="1">
              <a:buFontTx/>
              <a:buAutoNum type="arabicPeriod"/>
            </a:pPr>
            <a:endParaRPr lang="en-US" b="1" smtClean="0"/>
          </a:p>
          <a:p>
            <a:pPr marL="457200" indent="-457200" eaLnBrk="1" hangingPunct="1">
              <a:buFontTx/>
              <a:buAutoNum type="arabicPeriod"/>
            </a:pPr>
            <a:r>
              <a:rPr lang="en-US" b="1" smtClean="0"/>
              <a:t>Behavior ratings</a:t>
            </a:r>
          </a:p>
          <a:p>
            <a:pPr marL="838200" lvl="1" indent="-381000" eaLnBrk="1" hangingPunct="1">
              <a:buFontTx/>
              <a:buChar char="-"/>
            </a:pPr>
            <a:r>
              <a:rPr lang="en-US" b="1" smtClean="0"/>
              <a:t>ACTeRS, SBCL, BASC-2, BAADS, CTRS-R, Vanderbilt </a:t>
            </a:r>
          </a:p>
          <a:p>
            <a:pPr marL="838200" lvl="1" indent="-381000" eaLnBrk="1" hangingPunct="1">
              <a:buFontTx/>
              <a:buChar char="-"/>
            </a:pPr>
            <a:endParaRPr lang="en-US" b="1" smtClean="0"/>
          </a:p>
          <a:p>
            <a:pPr marL="457200" indent="-457200" eaLnBrk="1" hangingPunct="1">
              <a:buFontTx/>
              <a:buAutoNum type="arabicPeriod"/>
            </a:pPr>
            <a:r>
              <a:rPr lang="en-US" b="1" smtClean="0"/>
              <a:t>Symptom behavior check list</a:t>
            </a:r>
          </a:p>
          <a:p>
            <a:pPr marL="457200" indent="-457200" eaLnBrk="1" hangingPunct="1">
              <a:buFontTx/>
              <a:buAutoNum type="arabicPeriod"/>
            </a:pPr>
            <a:endParaRPr lang="en-US" b="1" smtClean="0"/>
          </a:p>
          <a:p>
            <a:pPr marL="457200" indent="-457200" eaLnBrk="1" hangingPunct="1">
              <a:buFontTx/>
              <a:buNone/>
            </a:pPr>
            <a:r>
              <a:rPr lang="en-US" b="1" smtClean="0"/>
              <a:t>4. Mental Status Exam</a:t>
            </a:r>
          </a:p>
          <a:p>
            <a:pPr marL="457200" indent="-457200" eaLnBrk="1" hangingPunct="1">
              <a:buFontTx/>
              <a:buNone/>
            </a:pPr>
            <a:endParaRPr lang="en-US" b="1" smtClean="0"/>
          </a:p>
          <a:p>
            <a:pPr marL="457200" indent="-457200" eaLnBrk="1" hangingPunct="1">
              <a:buFontTx/>
              <a:buAutoNum type="arabicPeriod" startAt="5"/>
            </a:pPr>
            <a:r>
              <a:rPr lang="en-US" b="1" smtClean="0"/>
              <a:t>Continuous performance tests (CPTs)</a:t>
            </a:r>
            <a:endParaRPr lang="en-US" smtClean="0"/>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Rectangle 2"/>
          <p:cNvSpPr>
            <a:spLocks noGrp="1" noChangeArrowheads="1"/>
          </p:cNvSpPr>
          <p:nvPr>
            <p:ph type="title"/>
          </p:nvPr>
        </p:nvSpPr>
        <p:spPr/>
        <p:txBody>
          <a:bodyPr/>
          <a:lstStyle/>
          <a:p>
            <a:pPr eaLnBrk="1" hangingPunct="1"/>
            <a:r>
              <a:rPr lang="en-US" smtClean="0"/>
              <a:t>Diagnosing ADHD II</a:t>
            </a:r>
          </a:p>
        </p:txBody>
      </p:sp>
      <p:sp>
        <p:nvSpPr>
          <p:cNvPr id="118787" name="Rectangle 3"/>
          <p:cNvSpPr>
            <a:spLocks noGrp="1" noChangeArrowheads="1"/>
          </p:cNvSpPr>
          <p:nvPr>
            <p:ph idx="1"/>
          </p:nvPr>
        </p:nvSpPr>
        <p:spPr/>
        <p:txBody>
          <a:bodyPr/>
          <a:lstStyle/>
          <a:p>
            <a:pPr marL="457200" indent="-457200" eaLnBrk="1" hangingPunct="1">
              <a:buFontTx/>
              <a:buNone/>
            </a:pPr>
            <a:r>
              <a:rPr lang="en-US" b="1" smtClean="0"/>
              <a:t>6. Physical and neurological exams</a:t>
            </a:r>
          </a:p>
          <a:p>
            <a:pPr marL="457200" indent="-457200" eaLnBrk="1" hangingPunct="1">
              <a:buFontTx/>
              <a:buNone/>
            </a:pPr>
            <a:r>
              <a:rPr lang="en-US" b="1" smtClean="0"/>
              <a:t> </a:t>
            </a:r>
          </a:p>
          <a:p>
            <a:pPr marL="457200" indent="-457200" eaLnBrk="1" hangingPunct="1">
              <a:buFontTx/>
              <a:buNone/>
            </a:pPr>
            <a:r>
              <a:rPr lang="en-US" b="1" smtClean="0"/>
              <a:t>7. Psychological, psychiatric, and neuropsychological evaluations</a:t>
            </a:r>
          </a:p>
          <a:p>
            <a:pPr marL="457200" indent="-457200" eaLnBrk="1" hangingPunct="1">
              <a:buFontTx/>
              <a:buNone/>
            </a:pPr>
            <a:endParaRPr lang="en-US" b="1" smtClean="0"/>
          </a:p>
          <a:p>
            <a:pPr marL="457200" indent="-457200" eaLnBrk="1" hangingPunct="1">
              <a:buFontTx/>
              <a:buNone/>
            </a:pPr>
            <a:r>
              <a:rPr lang="en-US" b="1" smtClean="0"/>
              <a:t>8. Evaluation of classroom/work place</a:t>
            </a:r>
          </a:p>
          <a:p>
            <a:pPr marL="457200" indent="-457200" eaLnBrk="1" hangingPunct="1">
              <a:buFontTx/>
              <a:buNone/>
            </a:pPr>
            <a:endParaRPr lang="en-US" b="1" smtClean="0"/>
          </a:p>
          <a:p>
            <a:pPr marL="457200" indent="-457200" eaLnBrk="1" hangingPunct="1">
              <a:buFontTx/>
              <a:buNone/>
            </a:pPr>
            <a:endParaRPr lang="en-US" b="1" smtClean="0"/>
          </a:p>
          <a:p>
            <a:pPr marL="457200" indent="-457200" eaLnBrk="1" hangingPunct="1">
              <a:buFontTx/>
              <a:buNone/>
            </a:pPr>
            <a:endParaRPr lang="en-US" b="1" smtClean="0"/>
          </a:p>
          <a:p>
            <a:pPr marL="457200" indent="-457200" eaLnBrk="1" hangingPunct="1">
              <a:buFontTx/>
              <a:buNone/>
            </a:pPr>
            <a:endParaRPr lang="en-US" smtClean="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p:txBody>
          <a:bodyPr/>
          <a:lstStyle/>
          <a:p>
            <a:pPr eaLnBrk="1" hangingPunct="1"/>
            <a:r>
              <a:rPr lang="en-US" smtClean="0"/>
              <a:t>Goals for this Workshop</a:t>
            </a:r>
          </a:p>
        </p:txBody>
      </p:sp>
      <p:sp>
        <p:nvSpPr>
          <p:cNvPr id="28675" name="Rectangle 7"/>
          <p:cNvSpPr>
            <a:spLocks noChangeArrowheads="1"/>
          </p:cNvSpPr>
          <p:nvPr/>
        </p:nvSpPr>
        <p:spPr bwMode="auto">
          <a:xfrm>
            <a:off x="533400" y="1917684"/>
            <a:ext cx="8001000" cy="3416316"/>
          </a:xfrm>
          <a:prstGeom prst="rect">
            <a:avLst/>
          </a:prstGeom>
          <a:noFill/>
          <a:ln w="9525">
            <a:noFill/>
            <a:miter lim="800000"/>
            <a:headEnd/>
            <a:tailEnd/>
          </a:ln>
        </p:spPr>
        <p:txBody>
          <a:bodyPr lIns="91435" tIns="45718" rIns="91435" bIns="45718">
            <a:spAutoFit/>
          </a:bodyPr>
          <a:lstStyle/>
          <a:p>
            <a:pPr marL="334963" indent="-282575" algn="l">
              <a:lnSpc>
                <a:spcPct val="150000"/>
              </a:lnSpc>
              <a:buFont typeface="Times" charset="0"/>
              <a:buChar char="•"/>
            </a:pPr>
            <a:r>
              <a:rPr lang="en-US" sz="2400" b="1" dirty="0"/>
              <a:t>Promote Empirically-Based Assessment of attention and </a:t>
            </a:r>
            <a:r>
              <a:rPr lang="en-US" sz="2400" b="1" dirty="0" smtClean="0"/>
              <a:t>impulsivity</a:t>
            </a:r>
            <a:endParaRPr lang="en-US" sz="2400" b="1" dirty="0"/>
          </a:p>
          <a:p>
            <a:pPr marL="334963" indent="-282575" algn="l">
              <a:lnSpc>
                <a:spcPct val="150000"/>
              </a:lnSpc>
              <a:buFont typeface="Times" charset="0"/>
              <a:buChar char="•"/>
            </a:pPr>
            <a:r>
              <a:rPr lang="en-US" sz="2400" b="1" dirty="0"/>
              <a:t>Improve the lives of children and adults ‘at risk’ for the diagnosis of </a:t>
            </a:r>
            <a:r>
              <a:rPr lang="en-US" sz="2400" b="1" dirty="0" smtClean="0"/>
              <a:t>ADHD</a:t>
            </a:r>
            <a:endParaRPr lang="en-US" sz="2400" b="1" dirty="0"/>
          </a:p>
          <a:p>
            <a:pPr marL="334963" indent="-282575" algn="l">
              <a:lnSpc>
                <a:spcPct val="150000"/>
              </a:lnSpc>
              <a:buFont typeface="Times" charset="0"/>
              <a:buChar char="•"/>
            </a:pPr>
            <a:r>
              <a:rPr lang="en-US" sz="2400" b="1" dirty="0"/>
              <a:t>Improve care for children and adults with attention </a:t>
            </a:r>
            <a:r>
              <a:rPr lang="en-US" sz="2400" b="1" dirty="0" smtClean="0"/>
              <a:t>problems</a:t>
            </a:r>
            <a:endParaRPr lang="en-US" sz="1900" dirty="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Rectangle 2"/>
          <p:cNvSpPr>
            <a:spLocks noGrp="1" noChangeArrowheads="1"/>
          </p:cNvSpPr>
          <p:nvPr>
            <p:ph type="title"/>
          </p:nvPr>
        </p:nvSpPr>
        <p:spPr/>
        <p:txBody>
          <a:bodyPr>
            <a:normAutofit fontScale="90000"/>
          </a:bodyPr>
          <a:lstStyle/>
          <a:p>
            <a:pPr eaLnBrk="1" hangingPunct="1"/>
            <a:r>
              <a:rPr lang="en-US" smtClean="0"/>
              <a:t>Comorbidity is the rule, not the exception</a:t>
            </a:r>
          </a:p>
        </p:txBody>
      </p:sp>
      <p:sp>
        <p:nvSpPr>
          <p:cNvPr id="120835" name="Rectangle 3"/>
          <p:cNvSpPr>
            <a:spLocks noGrp="1" noChangeArrowheads="1"/>
          </p:cNvSpPr>
          <p:nvPr>
            <p:ph idx="1"/>
          </p:nvPr>
        </p:nvSpPr>
        <p:spPr/>
        <p:txBody>
          <a:bodyPr/>
          <a:lstStyle/>
          <a:p>
            <a:pPr eaLnBrk="1" hangingPunct="1"/>
            <a:r>
              <a:rPr lang="en-US" sz="2000" b="1" smtClean="0"/>
              <a:t>58% - 87% of children diagnosed with ADHD have at least one comorbid disorder</a:t>
            </a:r>
          </a:p>
          <a:p>
            <a:pPr eaLnBrk="1" hangingPunct="1"/>
            <a:endParaRPr lang="en-US" sz="2000" b="1" smtClean="0"/>
          </a:p>
          <a:p>
            <a:pPr eaLnBrk="1" hangingPunct="1"/>
            <a:r>
              <a:rPr lang="en-US" sz="2000" b="1" smtClean="0"/>
              <a:t>Up to 20% may have three or more comorbid disorders</a:t>
            </a:r>
          </a:p>
          <a:p>
            <a:pPr eaLnBrk="1" hangingPunct="1"/>
            <a:endParaRPr lang="en-US" sz="2000" b="1" smtClean="0"/>
          </a:p>
          <a:p>
            <a:pPr eaLnBrk="1" hangingPunct="1"/>
            <a:r>
              <a:rPr lang="en-US" sz="2000" b="1" smtClean="0"/>
              <a:t>Most common comorbid conditions:</a:t>
            </a:r>
          </a:p>
          <a:p>
            <a:pPr lvl="1" eaLnBrk="1" hangingPunct="1"/>
            <a:r>
              <a:rPr lang="en-US" sz="1800" b="1" smtClean="0"/>
              <a:t>Oppositional Defiant Disorder (54% to 84%)</a:t>
            </a:r>
          </a:p>
          <a:p>
            <a:pPr lvl="1" eaLnBrk="1" hangingPunct="1"/>
            <a:r>
              <a:rPr lang="en-US" sz="1800" b="1" smtClean="0"/>
              <a:t>Learning Disability or Language Disorder (25% to 35%)</a:t>
            </a:r>
          </a:p>
          <a:p>
            <a:pPr lvl="1" eaLnBrk="1" hangingPunct="1"/>
            <a:r>
              <a:rPr lang="en-US" sz="1800" b="1" smtClean="0"/>
              <a:t>Anxiety disorder (up to 30%) – up to 50% have some symptoms</a:t>
            </a:r>
          </a:p>
          <a:p>
            <a:pPr lvl="1" eaLnBrk="1" hangingPunct="1"/>
            <a:r>
              <a:rPr lang="en-US" sz="1800" b="1" smtClean="0"/>
              <a:t>Mood disorder (up to 33%)</a:t>
            </a:r>
          </a:p>
          <a:p>
            <a:pPr lvl="1" eaLnBrk="1" hangingPunct="1"/>
            <a:r>
              <a:rPr lang="en-US" sz="1800" b="1" smtClean="0"/>
              <a:t>Substance Abuse (ADHD 5-10x more common in adult alcoholics than non-alcoholics)</a:t>
            </a: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Title 3"/>
          <p:cNvSpPr>
            <a:spLocks noGrp="1"/>
          </p:cNvSpPr>
          <p:nvPr>
            <p:ph type="title"/>
          </p:nvPr>
        </p:nvSpPr>
        <p:spPr/>
        <p:txBody>
          <a:bodyPr/>
          <a:lstStyle/>
          <a:p>
            <a:r>
              <a:rPr lang="en-US" smtClean="0"/>
              <a:t>Co-morbidity by Type I</a:t>
            </a:r>
          </a:p>
        </p:txBody>
      </p:sp>
      <p:sp>
        <p:nvSpPr>
          <p:cNvPr id="122883" name="Content Placeholder 6"/>
          <p:cNvSpPr>
            <a:spLocks noGrp="1"/>
          </p:cNvSpPr>
          <p:nvPr>
            <p:ph idx="1"/>
          </p:nvPr>
        </p:nvSpPr>
        <p:spPr/>
        <p:txBody>
          <a:bodyPr/>
          <a:lstStyle/>
          <a:p>
            <a:pPr>
              <a:buFontTx/>
              <a:buNone/>
            </a:pPr>
            <a:r>
              <a:rPr lang="en-US" smtClean="0"/>
              <a:t>Predominantly Inattentive Type:</a:t>
            </a:r>
          </a:p>
          <a:p>
            <a:pPr>
              <a:buFontTx/>
              <a:buNone/>
            </a:pPr>
            <a:endParaRPr lang="en-US" smtClean="0"/>
          </a:p>
          <a:p>
            <a:pPr>
              <a:buFontTx/>
              <a:buNone/>
            </a:pPr>
            <a:r>
              <a:rPr lang="en-US" smtClean="0"/>
              <a:t>21% had Oppositional Defiant Disorder</a:t>
            </a:r>
          </a:p>
          <a:p>
            <a:pPr>
              <a:buFontTx/>
              <a:buNone/>
            </a:pPr>
            <a:r>
              <a:rPr lang="en-US" smtClean="0"/>
              <a:t>21% had Minor Depression Dysthymia Disorder</a:t>
            </a:r>
          </a:p>
          <a:p>
            <a:pPr>
              <a:buFontTx/>
              <a:buNone/>
            </a:pPr>
            <a:r>
              <a:rPr lang="en-US" smtClean="0"/>
              <a:t>19% had Generalized Anxiety Disorder</a:t>
            </a: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Title 1"/>
          <p:cNvSpPr>
            <a:spLocks noGrp="1"/>
          </p:cNvSpPr>
          <p:nvPr>
            <p:ph type="title"/>
          </p:nvPr>
        </p:nvSpPr>
        <p:spPr/>
        <p:txBody>
          <a:bodyPr/>
          <a:lstStyle/>
          <a:p>
            <a:r>
              <a:rPr lang="en-US" smtClean="0"/>
              <a:t>Co-morbidity by Type II</a:t>
            </a:r>
          </a:p>
        </p:txBody>
      </p:sp>
      <p:sp>
        <p:nvSpPr>
          <p:cNvPr id="123907" name="Content Placeholder 2"/>
          <p:cNvSpPr>
            <a:spLocks noGrp="1"/>
          </p:cNvSpPr>
          <p:nvPr>
            <p:ph idx="1"/>
          </p:nvPr>
        </p:nvSpPr>
        <p:spPr/>
        <p:txBody>
          <a:bodyPr/>
          <a:lstStyle/>
          <a:p>
            <a:pPr>
              <a:buFontTx/>
              <a:buNone/>
            </a:pPr>
            <a:r>
              <a:rPr lang="en-US" smtClean="0"/>
              <a:t>Predominantly Hyperactive-Impulsive Type:</a:t>
            </a:r>
          </a:p>
          <a:p>
            <a:pPr>
              <a:buFontTx/>
              <a:buNone/>
            </a:pPr>
            <a:endParaRPr lang="en-US" smtClean="0"/>
          </a:p>
          <a:p>
            <a:pPr>
              <a:buFontTx/>
              <a:buNone/>
            </a:pPr>
            <a:r>
              <a:rPr lang="en-US" smtClean="0"/>
              <a:t>42% had Oppositional Defiant Disorder</a:t>
            </a:r>
          </a:p>
          <a:p>
            <a:pPr>
              <a:buFontTx/>
              <a:buNone/>
            </a:pPr>
            <a:r>
              <a:rPr lang="en-US" smtClean="0"/>
              <a:t>22% had Generalized Anxiety Disorder</a:t>
            </a:r>
          </a:p>
          <a:p>
            <a:pPr>
              <a:buFontTx/>
              <a:buNone/>
            </a:pPr>
            <a:r>
              <a:rPr lang="en-US" smtClean="0"/>
              <a:t>19% had Minor Depression Dysthymia Disorder</a:t>
            </a:r>
          </a:p>
          <a:p>
            <a:pPr>
              <a:buFontTx/>
              <a:buNone/>
            </a:pPr>
            <a:endParaRPr lang="en-US" smtClean="0"/>
          </a:p>
          <a:p>
            <a:endParaRPr lang="en-US" smtClean="0"/>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Title 1"/>
          <p:cNvSpPr>
            <a:spLocks noGrp="1"/>
          </p:cNvSpPr>
          <p:nvPr>
            <p:ph type="title"/>
          </p:nvPr>
        </p:nvSpPr>
        <p:spPr/>
        <p:txBody>
          <a:bodyPr/>
          <a:lstStyle/>
          <a:p>
            <a:r>
              <a:rPr lang="en-US" smtClean="0"/>
              <a:t>Co-morbidity by Type III</a:t>
            </a:r>
          </a:p>
        </p:txBody>
      </p:sp>
      <p:sp>
        <p:nvSpPr>
          <p:cNvPr id="124931" name="Content Placeholder 2"/>
          <p:cNvSpPr>
            <a:spLocks noGrp="1"/>
          </p:cNvSpPr>
          <p:nvPr>
            <p:ph idx="1"/>
          </p:nvPr>
        </p:nvSpPr>
        <p:spPr/>
        <p:txBody>
          <a:bodyPr/>
          <a:lstStyle/>
          <a:p>
            <a:pPr>
              <a:buFontTx/>
              <a:buNone/>
            </a:pPr>
            <a:r>
              <a:rPr lang="en-US" smtClean="0"/>
              <a:t>Combined Type:</a:t>
            </a:r>
          </a:p>
          <a:p>
            <a:endParaRPr lang="en-US" smtClean="0"/>
          </a:p>
          <a:p>
            <a:pPr>
              <a:buFontTx/>
              <a:buNone/>
            </a:pPr>
            <a:r>
              <a:rPr lang="en-US" smtClean="0"/>
              <a:t>50.7% had Oppositional Defiance Disorder</a:t>
            </a:r>
          </a:p>
          <a:p>
            <a:pPr>
              <a:buFontTx/>
              <a:buNone/>
            </a:pPr>
            <a:r>
              <a:rPr lang="en-US" smtClean="0"/>
              <a:t>22.7% had Minor Depression Dysthymia Disorder</a:t>
            </a:r>
          </a:p>
          <a:p>
            <a:pPr>
              <a:buFontTx/>
              <a:buNone/>
            </a:pPr>
            <a:r>
              <a:rPr lang="en-US" smtClean="0"/>
              <a:t>12.4% had Generalized Anxiety Disorder</a:t>
            </a: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Slide Number Placeholder 3"/>
          <p:cNvSpPr txBox="1">
            <a:spLocks noGrp="1"/>
          </p:cNvSpPr>
          <p:nvPr/>
        </p:nvSpPr>
        <p:spPr bwMode="auto">
          <a:xfrm>
            <a:off x="4400550" y="6394450"/>
            <a:ext cx="269875" cy="258763"/>
          </a:xfrm>
          <a:prstGeom prst="rect">
            <a:avLst/>
          </a:prstGeom>
          <a:noFill/>
          <a:ln w="12700">
            <a:noFill/>
            <a:miter lim="800000"/>
            <a:headEnd/>
            <a:tailEnd/>
          </a:ln>
        </p:spPr>
        <p:txBody>
          <a:bodyPr wrap="none" lIns="64291" tIns="32146" rIns="64291" bIns="32146"/>
          <a:lstStyle/>
          <a:p>
            <a:pPr defTabSz="642938"/>
            <a:fld id="{85B7DDC1-569B-4158-A715-968E88003D5E}" type="slidenum">
              <a:rPr lang="en-US" sz="1300">
                <a:solidFill>
                  <a:srgbClr val="FFFFFF"/>
                </a:solidFill>
                <a:cs typeface="Arial" charset="0"/>
                <a:sym typeface="Arial" charset="0"/>
              </a:rPr>
              <a:pPr defTabSz="642938"/>
              <a:t>34</a:t>
            </a:fld>
            <a:endParaRPr lang="en-US" sz="1300">
              <a:solidFill>
                <a:srgbClr val="FFFFFF"/>
              </a:solidFill>
              <a:cs typeface="Arial" charset="0"/>
              <a:sym typeface="Arial" charset="0"/>
            </a:endParaRPr>
          </a:p>
        </p:txBody>
      </p:sp>
      <p:pic>
        <p:nvPicPr>
          <p:cNvPr id="125955" name="Picture 1"/>
          <p:cNvPicPr>
            <a:picLocks noChangeArrowheads="1"/>
          </p:cNvPicPr>
          <p:nvPr/>
        </p:nvPicPr>
        <p:blipFill>
          <a:blip r:embed="rId3"/>
          <a:srcRect/>
          <a:stretch>
            <a:fillRect/>
          </a:stretch>
        </p:blipFill>
        <p:spPr bwMode="auto">
          <a:xfrm>
            <a:off x="80963" y="6200775"/>
            <a:ext cx="8991600" cy="657225"/>
          </a:xfrm>
          <a:prstGeom prst="rect">
            <a:avLst/>
          </a:prstGeom>
          <a:noFill/>
          <a:ln w="9525">
            <a:noFill/>
            <a:miter lim="800000"/>
            <a:headEnd/>
            <a:tailEnd/>
          </a:ln>
        </p:spPr>
      </p:pic>
      <p:pic>
        <p:nvPicPr>
          <p:cNvPr id="125956" name="Picture 2"/>
          <p:cNvPicPr>
            <a:picLocks noChangeArrowheads="1"/>
          </p:cNvPicPr>
          <p:nvPr/>
        </p:nvPicPr>
        <p:blipFill>
          <a:blip r:embed="rId4"/>
          <a:srcRect/>
          <a:stretch>
            <a:fillRect/>
          </a:stretch>
        </p:blipFill>
        <p:spPr bwMode="auto">
          <a:xfrm>
            <a:off x="0" y="0"/>
            <a:ext cx="9063038" cy="608013"/>
          </a:xfrm>
          <a:prstGeom prst="rect">
            <a:avLst/>
          </a:prstGeom>
          <a:noFill/>
          <a:ln w="9525">
            <a:noFill/>
            <a:miter lim="800000"/>
            <a:headEnd/>
            <a:tailEnd/>
          </a:ln>
        </p:spPr>
      </p:pic>
      <p:sp>
        <p:nvSpPr>
          <p:cNvPr id="125957" name="Rectangle 3"/>
          <p:cNvSpPr>
            <a:spLocks noGrp="1" noChangeArrowheads="1"/>
          </p:cNvSpPr>
          <p:nvPr>
            <p:ph type="title" idx="4294967295"/>
          </p:nvPr>
        </p:nvSpPr>
        <p:spPr>
          <a:xfrm>
            <a:off x="0" y="608013"/>
            <a:ext cx="8537575" cy="660400"/>
          </a:xfrm>
        </p:spPr>
        <p:txBody>
          <a:bodyPr lIns="35717" tIns="35717" rIns="116994" bIns="35717"/>
          <a:lstStyle/>
          <a:p>
            <a:pPr marL="57150" indent="0" defTabSz="914400" eaLnBrk="1" hangingPunct="1"/>
            <a:r>
              <a:rPr lang="en-US" smtClean="0"/>
              <a:t>ADHD vs. Pediatric Bipolar Disorder?</a:t>
            </a:r>
          </a:p>
        </p:txBody>
      </p:sp>
      <p:sp>
        <p:nvSpPr>
          <p:cNvPr id="125958" name="Rectangle 4"/>
          <p:cNvSpPr>
            <a:spLocks noGrp="1" noChangeArrowheads="1"/>
          </p:cNvSpPr>
          <p:nvPr>
            <p:ph type="body" idx="4294967295"/>
          </p:nvPr>
        </p:nvSpPr>
        <p:spPr>
          <a:xfrm>
            <a:off x="857250" y="1268413"/>
            <a:ext cx="8286750" cy="5054600"/>
          </a:xfrm>
        </p:spPr>
        <p:txBody>
          <a:bodyPr lIns="35717" tIns="35717" rIns="116994" bIns="35717"/>
          <a:lstStyle/>
          <a:p>
            <a:pPr marL="382588" indent="-342900" defTabSz="914400" eaLnBrk="1" hangingPunct="1"/>
            <a:r>
              <a:rPr lang="en-US" smtClean="0"/>
              <a:t>PBD is certainly over diagnosed </a:t>
            </a:r>
          </a:p>
          <a:p>
            <a:pPr marL="382588" indent="-342900" defTabSz="914400" eaLnBrk="1" hangingPunct="1"/>
            <a:r>
              <a:rPr lang="en-US" smtClean="0"/>
              <a:t>50% diagnosed were PBD reclassified as depression or conduct disorder when given research-based assessment</a:t>
            </a:r>
          </a:p>
          <a:p>
            <a:pPr marL="382588" indent="-342900" defTabSz="914400" eaLnBrk="1" hangingPunct="1"/>
            <a:r>
              <a:rPr lang="en-US" smtClean="0"/>
              <a:t>Many symptoms are misinterpreted:</a:t>
            </a:r>
          </a:p>
          <a:p>
            <a:pPr marL="782638" lvl="1" indent="-285750" defTabSz="914400" eaLnBrk="1" hangingPunct="1"/>
            <a:r>
              <a:rPr lang="en-US" smtClean="0"/>
              <a:t>Social “activation” in ADHD</a:t>
            </a:r>
          </a:p>
          <a:p>
            <a:pPr marL="782638" lvl="1" indent="-285750" defTabSz="914400" eaLnBrk="1" hangingPunct="1"/>
            <a:r>
              <a:rPr lang="en-US" smtClean="0"/>
              <a:t>“Explosive” behavior in ODD</a:t>
            </a:r>
          </a:p>
          <a:p>
            <a:pPr marL="782638" lvl="1" indent="-285750" defTabSz="914400" eaLnBrk="1" hangingPunct="1"/>
            <a:r>
              <a:rPr lang="en-US" smtClean="0"/>
              <a:t>“Mood swings” loose term, can have multiple causes</a:t>
            </a:r>
          </a:p>
          <a:p>
            <a:pPr marL="782638" lvl="1" indent="-285750" defTabSz="914400" eaLnBrk="1" hangingPunct="1"/>
            <a:r>
              <a:rPr lang="en-US" smtClean="0"/>
              <a:t>“Episodes” can be secondary to stressors</a:t>
            </a:r>
          </a:p>
          <a:p>
            <a:pPr marL="782638" lvl="1" indent="-285750" defTabSz="914400" eaLnBrk="1" hangingPunct="1"/>
            <a:r>
              <a:rPr lang="en-US" smtClean="0"/>
              <a:t>Sexual precocity can arise from sexual abuse or exposure to pornography</a:t>
            </a:r>
          </a:p>
        </p:txBody>
      </p:sp>
    </p:spTree>
  </p:cSld>
  <p:clrMapOvr>
    <a:masterClrMapping/>
  </p:clrMapOvr>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2" name="Rectangle 4"/>
          <p:cNvSpPr>
            <a:spLocks noGrp="1" noChangeArrowheads="1"/>
          </p:cNvSpPr>
          <p:nvPr>
            <p:ph type="title"/>
          </p:nvPr>
        </p:nvSpPr>
        <p:spPr/>
        <p:txBody>
          <a:bodyPr/>
          <a:lstStyle/>
          <a:p>
            <a:pPr eaLnBrk="1" hangingPunct="1"/>
            <a:r>
              <a:rPr lang="en-US" smtClean="0"/>
              <a:t>Treatment of ADHD I</a:t>
            </a:r>
          </a:p>
        </p:txBody>
      </p:sp>
      <p:sp>
        <p:nvSpPr>
          <p:cNvPr id="128003" name="Rectangle 5"/>
          <p:cNvSpPr>
            <a:spLocks noGrp="1" noChangeArrowheads="1"/>
          </p:cNvSpPr>
          <p:nvPr>
            <p:ph idx="1"/>
          </p:nvPr>
        </p:nvSpPr>
        <p:spPr/>
        <p:txBody>
          <a:bodyPr/>
          <a:lstStyle/>
          <a:p>
            <a:pPr eaLnBrk="1" hangingPunct="1"/>
            <a:r>
              <a:rPr lang="en-US" b="1" smtClean="0"/>
              <a:t>Establish diagnosis and provide information</a:t>
            </a:r>
          </a:p>
          <a:p>
            <a:pPr eaLnBrk="1" hangingPunct="1">
              <a:buFontTx/>
              <a:buNone/>
            </a:pPr>
            <a:endParaRPr lang="en-US" b="1" smtClean="0"/>
          </a:p>
          <a:p>
            <a:pPr eaLnBrk="1" hangingPunct="1"/>
            <a:r>
              <a:rPr lang="en-US" b="1" smtClean="0"/>
              <a:t>Psychotherapy: Parental/Spousal counseling, school/workplace, vocational, recreational</a:t>
            </a:r>
          </a:p>
          <a:p>
            <a:pPr eaLnBrk="1" hangingPunct="1"/>
            <a:endParaRPr lang="en-US" b="1" smtClean="0"/>
          </a:p>
          <a:p>
            <a:pPr eaLnBrk="1" hangingPunct="1"/>
            <a:r>
              <a:rPr lang="en-US" b="1" smtClean="0"/>
              <a:t>Coaching</a:t>
            </a:r>
            <a:endParaRPr lang="en-US" smtClean="0"/>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Rectangle 2"/>
          <p:cNvSpPr>
            <a:spLocks noGrp="1" noChangeArrowheads="1"/>
          </p:cNvSpPr>
          <p:nvPr>
            <p:ph type="title"/>
          </p:nvPr>
        </p:nvSpPr>
        <p:spPr>
          <a:noFill/>
        </p:spPr>
        <p:txBody>
          <a:bodyPr/>
          <a:lstStyle/>
          <a:p>
            <a:pPr eaLnBrk="1" hangingPunct="1"/>
            <a:r>
              <a:rPr lang="en-US" smtClean="0"/>
              <a:t>Treating ADHD II</a:t>
            </a:r>
          </a:p>
        </p:txBody>
      </p:sp>
      <p:sp>
        <p:nvSpPr>
          <p:cNvPr id="130051" name="Rectangle 3"/>
          <p:cNvSpPr>
            <a:spLocks noGrp="1" noChangeArrowheads="1"/>
          </p:cNvSpPr>
          <p:nvPr>
            <p:ph idx="1"/>
          </p:nvPr>
        </p:nvSpPr>
        <p:spPr>
          <a:xfrm>
            <a:off x="2057400" y="1828800"/>
            <a:ext cx="4495800" cy="3200400"/>
          </a:xfrm>
        </p:spPr>
        <p:txBody>
          <a:bodyPr>
            <a:normAutofit fontScale="85000" lnSpcReduction="20000"/>
          </a:bodyPr>
          <a:lstStyle/>
          <a:p>
            <a:pPr eaLnBrk="1" hangingPunct="1"/>
            <a:r>
              <a:rPr lang="en-US" b="1" smtClean="0"/>
              <a:t>Neurofeedback</a:t>
            </a:r>
          </a:p>
          <a:p>
            <a:pPr eaLnBrk="1" hangingPunct="1"/>
            <a:endParaRPr lang="en-US" b="1" smtClean="0"/>
          </a:p>
          <a:p>
            <a:pPr eaLnBrk="1" hangingPunct="1"/>
            <a:r>
              <a:rPr lang="en-US" b="1" smtClean="0"/>
              <a:t>Behavior modification</a:t>
            </a:r>
          </a:p>
          <a:p>
            <a:pPr eaLnBrk="1" hangingPunct="1"/>
            <a:endParaRPr lang="en-US" b="1" smtClean="0"/>
          </a:p>
          <a:p>
            <a:pPr eaLnBrk="1" hangingPunct="1"/>
            <a:r>
              <a:rPr lang="en-US" b="1" smtClean="0"/>
              <a:t>Dietary considerations</a:t>
            </a:r>
          </a:p>
          <a:p>
            <a:pPr eaLnBrk="1" hangingPunct="1"/>
            <a:endParaRPr lang="en-US" b="1" smtClean="0"/>
          </a:p>
          <a:p>
            <a:pPr eaLnBrk="1" hangingPunct="1"/>
            <a:r>
              <a:rPr lang="en-US" b="1" smtClean="0"/>
              <a:t>Meditation</a:t>
            </a:r>
          </a:p>
          <a:p>
            <a:pPr eaLnBrk="1" hangingPunct="1"/>
            <a:endParaRPr lang="en-US" b="1" smtClean="0"/>
          </a:p>
          <a:p>
            <a:pPr eaLnBrk="1" hangingPunct="1"/>
            <a:r>
              <a:rPr lang="en-US" b="1" smtClean="0"/>
              <a:t>Medication</a:t>
            </a:r>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8" name="Rectangle 4"/>
          <p:cNvSpPr>
            <a:spLocks noGrp="1" noChangeArrowheads="1"/>
          </p:cNvSpPr>
          <p:nvPr>
            <p:ph type="title"/>
          </p:nvPr>
        </p:nvSpPr>
        <p:spPr/>
        <p:txBody>
          <a:bodyPr>
            <a:normAutofit fontScale="90000"/>
          </a:bodyPr>
          <a:lstStyle/>
          <a:p>
            <a:pPr eaLnBrk="1" hangingPunct="1"/>
            <a:r>
              <a:rPr lang="en-US" smtClean="0"/>
              <a:t>Measuring Symptoms and Treatment</a:t>
            </a:r>
          </a:p>
        </p:txBody>
      </p:sp>
      <p:sp>
        <p:nvSpPr>
          <p:cNvPr id="132099" name="Rectangle 5"/>
          <p:cNvSpPr>
            <a:spLocks noGrp="1" noChangeArrowheads="1"/>
          </p:cNvSpPr>
          <p:nvPr>
            <p:ph idx="1"/>
          </p:nvPr>
        </p:nvSpPr>
        <p:spPr/>
        <p:txBody>
          <a:bodyPr/>
          <a:lstStyle/>
          <a:p>
            <a:pPr eaLnBrk="1" hangingPunct="1">
              <a:buFontTx/>
              <a:buNone/>
            </a:pPr>
            <a:r>
              <a:rPr lang="en-US" b="1" smtClean="0"/>
              <a:t>Subjective measures</a:t>
            </a:r>
          </a:p>
          <a:p>
            <a:pPr eaLnBrk="1" hangingPunct="1"/>
            <a:r>
              <a:rPr lang="en-US" b="1" smtClean="0"/>
              <a:t>Reports and history</a:t>
            </a:r>
          </a:p>
          <a:p>
            <a:pPr eaLnBrk="1" hangingPunct="1"/>
            <a:r>
              <a:rPr lang="en-US" b="1" smtClean="0"/>
              <a:t>Behavior ratings</a:t>
            </a:r>
          </a:p>
          <a:p>
            <a:pPr eaLnBrk="1" hangingPunct="1"/>
            <a:r>
              <a:rPr lang="en-US" b="1" smtClean="0"/>
              <a:t>Symptom checklists</a:t>
            </a:r>
          </a:p>
          <a:p>
            <a:pPr eaLnBrk="1" hangingPunct="1"/>
            <a:r>
              <a:rPr lang="en-US" b="1" smtClean="0"/>
              <a:t>Global clinical judgment</a:t>
            </a:r>
          </a:p>
          <a:p>
            <a:pPr eaLnBrk="1" hangingPunct="1">
              <a:buFontTx/>
              <a:buNone/>
            </a:pPr>
            <a:r>
              <a:rPr lang="en-US" b="1" smtClean="0"/>
              <a:t>Objective measures</a:t>
            </a:r>
          </a:p>
          <a:p>
            <a:pPr eaLnBrk="1" hangingPunct="1"/>
            <a:r>
              <a:rPr lang="en-US" b="1" smtClean="0"/>
              <a:t>Psychological and educational tests</a:t>
            </a:r>
          </a:p>
          <a:p>
            <a:pPr eaLnBrk="1" hangingPunct="1"/>
            <a:r>
              <a:rPr lang="en-US" b="1" smtClean="0"/>
              <a:t>CPTs</a:t>
            </a:r>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0" name="Rectangle 2"/>
          <p:cNvSpPr>
            <a:spLocks noGrp="1" noChangeArrowheads="1"/>
          </p:cNvSpPr>
          <p:nvPr>
            <p:ph type="title"/>
          </p:nvPr>
        </p:nvSpPr>
        <p:spPr>
          <a:xfrm>
            <a:off x="457200" y="762000"/>
            <a:ext cx="8229600" cy="990600"/>
          </a:xfrm>
        </p:spPr>
        <p:txBody>
          <a:bodyPr lIns="89995" tIns="46798" rIns="89995" bIns="46798">
            <a:normAutofit fontScale="90000"/>
          </a:bodyPr>
          <a:lstStyle/>
          <a:p>
            <a:pPr defTabSz="457200" eaLnBrk="1" hangingPunct="1">
              <a:tabLst>
                <a:tab pos="0" algn="l"/>
                <a:tab pos="914400" algn="l"/>
                <a:tab pos="1828800" algn="l"/>
                <a:tab pos="2743200" algn="l"/>
                <a:tab pos="3657600" algn="l"/>
                <a:tab pos="4572000" algn="l"/>
                <a:tab pos="5486400" algn="l"/>
                <a:tab pos="6400800" algn="l"/>
                <a:tab pos="7313613" algn="l"/>
                <a:tab pos="8229600" algn="l"/>
                <a:tab pos="9144000" algn="l"/>
                <a:tab pos="10058400" algn="l"/>
              </a:tabLst>
            </a:pPr>
            <a:r>
              <a:rPr lang="en-GB" smtClean="0"/>
              <a:t>Medication Dosage Effects on Attention and Behaviour (Schematic)</a:t>
            </a:r>
          </a:p>
        </p:txBody>
      </p:sp>
      <p:pic>
        <p:nvPicPr>
          <p:cNvPr id="140291" name="Picture 3" descr="Dosage effects"/>
          <p:cNvPicPr>
            <a:picLocks noChangeAspect="1" noChangeArrowheads="1"/>
          </p:cNvPicPr>
          <p:nvPr/>
        </p:nvPicPr>
        <p:blipFill>
          <a:blip r:embed="rId3"/>
          <a:srcRect t="9314"/>
          <a:stretch>
            <a:fillRect/>
          </a:stretch>
        </p:blipFill>
        <p:spPr bwMode="auto">
          <a:xfrm>
            <a:off x="914400" y="1828800"/>
            <a:ext cx="7315200" cy="4446588"/>
          </a:xfrm>
          <a:prstGeom prst="rect">
            <a:avLst/>
          </a:prstGeom>
          <a:noFill/>
          <a:ln w="9525">
            <a:noFill/>
            <a:miter lim="800000"/>
            <a:headEnd/>
            <a:tailEnd/>
          </a:ln>
        </p:spPr>
      </p:pic>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2" name="Rectangle 4"/>
          <p:cNvSpPr>
            <a:spLocks noGrp="1" noChangeArrowheads="1"/>
          </p:cNvSpPr>
          <p:nvPr>
            <p:ph type="title"/>
          </p:nvPr>
        </p:nvSpPr>
        <p:spPr/>
        <p:txBody>
          <a:bodyPr>
            <a:normAutofit fontScale="90000"/>
          </a:bodyPr>
          <a:lstStyle/>
          <a:p>
            <a:pPr eaLnBrk="1" hangingPunct="1"/>
            <a:r>
              <a:rPr lang="en-US" smtClean="0"/>
              <a:t>Continuous Performance Tests (CPTs)</a:t>
            </a:r>
          </a:p>
        </p:txBody>
      </p:sp>
      <p:sp>
        <p:nvSpPr>
          <p:cNvPr id="148483" name="Rectangle 5"/>
          <p:cNvSpPr>
            <a:spLocks noGrp="1" noChangeArrowheads="1"/>
          </p:cNvSpPr>
          <p:nvPr>
            <p:ph idx="1"/>
          </p:nvPr>
        </p:nvSpPr>
        <p:spPr/>
        <p:txBody>
          <a:bodyPr/>
          <a:lstStyle/>
          <a:p>
            <a:pPr eaLnBrk="1" hangingPunct="1"/>
            <a:endParaRPr lang="en-US" b="1" smtClean="0"/>
          </a:p>
          <a:p>
            <a:pPr eaLnBrk="1" hangingPunct="1">
              <a:buFontTx/>
              <a:buNone/>
            </a:pPr>
            <a:r>
              <a:rPr lang="en-US" b="1" smtClean="0"/>
              <a:t>	CPTs measure how well a person pays attention by continuously monitoring how quickly and successfully a task is performed over time. </a:t>
            </a:r>
            <a:endParaRPr lang="en-US" smtClean="0"/>
          </a:p>
          <a:p>
            <a:pPr eaLnBrk="1" hangingPunct="1"/>
            <a:endParaRPr lang="en-US" smtClean="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4"/>
          <p:cNvSpPr>
            <a:spLocks noGrp="1" noChangeArrowheads="1"/>
          </p:cNvSpPr>
          <p:nvPr>
            <p:ph type="title"/>
          </p:nvPr>
        </p:nvSpPr>
        <p:spPr/>
        <p:txBody>
          <a:bodyPr/>
          <a:lstStyle/>
          <a:p>
            <a:pPr eaLnBrk="1" hangingPunct="1"/>
            <a:r>
              <a:rPr lang="en-US" smtClean="0"/>
              <a:t>Objectives of this Workshop</a:t>
            </a:r>
          </a:p>
        </p:txBody>
      </p:sp>
      <p:sp>
        <p:nvSpPr>
          <p:cNvPr id="30723" name="Rectangle 5"/>
          <p:cNvSpPr>
            <a:spLocks noGrp="1" noChangeArrowheads="1"/>
          </p:cNvSpPr>
          <p:nvPr>
            <p:ph idx="1"/>
          </p:nvPr>
        </p:nvSpPr>
        <p:spPr/>
        <p:txBody>
          <a:bodyPr>
            <a:normAutofit/>
          </a:bodyPr>
          <a:lstStyle/>
          <a:p>
            <a:pPr eaLnBrk="1" hangingPunct="1">
              <a:buFontTx/>
              <a:buNone/>
            </a:pPr>
            <a:r>
              <a:rPr lang="en-US" sz="2200" b="1" dirty="0" smtClean="0"/>
              <a:t>The participant will learn about the</a:t>
            </a:r>
          </a:p>
          <a:p>
            <a:pPr eaLnBrk="1" hangingPunct="1">
              <a:buFontTx/>
              <a:buNone/>
            </a:pPr>
            <a:endParaRPr lang="en-US" sz="2200" b="1" dirty="0" smtClean="0"/>
          </a:p>
          <a:p>
            <a:pPr eaLnBrk="1" hangingPunct="1"/>
            <a:r>
              <a:rPr lang="en-US" b="1" dirty="0" smtClean="0"/>
              <a:t>DSM IV criteria for ADHD and limitations.</a:t>
            </a:r>
          </a:p>
          <a:p>
            <a:pPr eaLnBrk="1" hangingPunct="1"/>
            <a:r>
              <a:rPr lang="en-US" b="1" dirty="0" smtClean="0"/>
              <a:t>Diagnostic procedures for attention problems.</a:t>
            </a:r>
          </a:p>
          <a:p>
            <a:pPr eaLnBrk="1" hangingPunct="1"/>
            <a:r>
              <a:rPr lang="en-US" b="1" dirty="0" smtClean="0"/>
              <a:t>Treatment modalities for attention problems.</a:t>
            </a:r>
          </a:p>
          <a:p>
            <a:pPr eaLnBrk="1" hangingPunct="1"/>
            <a:r>
              <a:rPr lang="en-US" b="1" dirty="0" smtClean="0"/>
              <a:t>Use and interpretation of the </a:t>
            </a:r>
            <a:r>
              <a:rPr lang="en-US" b="1" dirty="0" err="1" smtClean="0"/>
              <a:t>T.O.V.A.</a:t>
            </a:r>
            <a:r>
              <a:rPr lang="en-US" b="1" dirty="0" smtClean="0"/>
              <a:t> in the diagnosis and treatment of attention problems.</a:t>
            </a: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626" name="Rectangle 6"/>
          <p:cNvSpPr>
            <a:spLocks noGrp="1" noChangeArrowheads="1"/>
          </p:cNvSpPr>
          <p:nvPr>
            <p:ph type="title"/>
          </p:nvPr>
        </p:nvSpPr>
        <p:spPr/>
        <p:txBody>
          <a:bodyPr>
            <a:normAutofit fontScale="90000"/>
          </a:bodyPr>
          <a:lstStyle/>
          <a:p>
            <a:pPr eaLnBrk="1" hangingPunct="1"/>
            <a:r>
              <a:rPr lang="en-US" smtClean="0"/>
              <a:t>T.O.V.A.</a:t>
            </a:r>
            <a:r>
              <a:rPr lang="en-US" baseline="30000" smtClean="0"/>
              <a:t>®</a:t>
            </a:r>
            <a:r>
              <a:rPr lang="en-US" smtClean="0"/>
              <a:t/>
            </a:r>
            <a:br>
              <a:rPr lang="en-US" smtClean="0"/>
            </a:br>
            <a:r>
              <a:rPr lang="en-US" smtClean="0"/>
              <a:t>Tests of Variables of Attention</a:t>
            </a:r>
          </a:p>
        </p:txBody>
      </p:sp>
      <p:sp>
        <p:nvSpPr>
          <p:cNvPr id="154627" name="Rectangle 7"/>
          <p:cNvSpPr>
            <a:spLocks noGrp="1" noChangeArrowheads="1"/>
          </p:cNvSpPr>
          <p:nvPr>
            <p:ph idx="1"/>
          </p:nvPr>
        </p:nvSpPr>
        <p:spPr>
          <a:xfrm>
            <a:off x="457200" y="1646238"/>
            <a:ext cx="8229600" cy="4525962"/>
          </a:xfrm>
        </p:spPr>
        <p:txBody>
          <a:bodyPr/>
          <a:lstStyle/>
          <a:p>
            <a:pPr eaLnBrk="1" hangingPunct="1"/>
            <a:endParaRPr lang="en-US" smtClean="0"/>
          </a:p>
          <a:p>
            <a:pPr eaLnBrk="1" hangingPunct="1"/>
            <a:r>
              <a:rPr lang="en-US" smtClean="0"/>
              <a:t>The Visual </a:t>
            </a:r>
            <a:r>
              <a:rPr lang="en-US" u="sng" smtClean="0"/>
              <a:t>T.O.V.A.</a:t>
            </a:r>
            <a:r>
              <a:rPr lang="en-US" smtClean="0"/>
              <a:t> measures attention, impulsivity, reaction time and consistency when processing </a:t>
            </a:r>
            <a:r>
              <a:rPr lang="en-US" b="1" smtClean="0"/>
              <a:t>visual</a:t>
            </a:r>
            <a:r>
              <a:rPr lang="en-US" smtClean="0"/>
              <a:t> information</a:t>
            </a:r>
          </a:p>
          <a:p>
            <a:pPr eaLnBrk="1" hangingPunct="1"/>
            <a:endParaRPr lang="en-US" smtClean="0"/>
          </a:p>
          <a:p>
            <a:pPr eaLnBrk="1" hangingPunct="1"/>
            <a:r>
              <a:rPr lang="en-US" smtClean="0"/>
              <a:t>The  Auditory </a:t>
            </a:r>
            <a:r>
              <a:rPr lang="en-US" u="sng" smtClean="0"/>
              <a:t>T.O.V.A..</a:t>
            </a:r>
            <a:r>
              <a:rPr lang="en-US" smtClean="0"/>
              <a:t> measures attention, impulsivity, reaction time and consistency when processing </a:t>
            </a:r>
            <a:r>
              <a:rPr lang="en-US" b="1" smtClean="0"/>
              <a:t>auditory</a:t>
            </a:r>
            <a:r>
              <a:rPr lang="en-US" smtClean="0"/>
              <a:t> information</a:t>
            </a:r>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6674" name="Picture 3" descr="TOVA-8-kit_small.jpg"/>
          <p:cNvPicPr>
            <a:picLocks noChangeAspect="1"/>
          </p:cNvPicPr>
          <p:nvPr/>
        </p:nvPicPr>
        <p:blipFill>
          <a:blip r:embed="rId3"/>
          <a:srcRect/>
          <a:stretch>
            <a:fillRect/>
          </a:stretch>
        </p:blipFill>
        <p:spPr bwMode="auto">
          <a:xfrm>
            <a:off x="871538" y="920750"/>
            <a:ext cx="6977062" cy="46418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0770" name="Picture 2"/>
          <p:cNvPicPr>
            <a:picLocks noGrp="1" noChangeAspect="1" noChangeArrowheads="1"/>
          </p:cNvPicPr>
          <p:nvPr>
            <p:ph idx="1"/>
          </p:nvPr>
        </p:nvPicPr>
        <p:blipFill>
          <a:blip r:embed="rId3"/>
          <a:stretch>
            <a:fillRect/>
          </a:stretch>
        </p:blipFill>
        <p:spPr>
          <a:xfrm>
            <a:off x="1516380" y="2083911"/>
            <a:ext cx="6111240" cy="4091940"/>
          </a:xfrm>
          <a:noFill/>
        </p:spPr>
      </p:pic>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18" name="Rectangle 9"/>
          <p:cNvSpPr>
            <a:spLocks noGrp="1" noChangeArrowheads="1"/>
          </p:cNvSpPr>
          <p:nvPr>
            <p:ph type="title"/>
          </p:nvPr>
        </p:nvSpPr>
        <p:spPr/>
        <p:txBody>
          <a:bodyPr/>
          <a:lstStyle/>
          <a:p>
            <a:pPr eaLnBrk="1" hangingPunct="1"/>
            <a:r>
              <a:rPr lang="en-US" smtClean="0"/>
              <a:t>Visual Stimuli: Focus Point</a:t>
            </a:r>
          </a:p>
        </p:txBody>
      </p:sp>
      <p:grpSp>
        <p:nvGrpSpPr>
          <p:cNvPr id="162819" name="Group 16"/>
          <p:cNvGrpSpPr>
            <a:grpSpLocks/>
          </p:cNvGrpSpPr>
          <p:nvPr/>
        </p:nvGrpSpPr>
        <p:grpSpPr bwMode="auto">
          <a:xfrm>
            <a:off x="228600" y="1981200"/>
            <a:ext cx="8763000" cy="4191000"/>
            <a:chOff x="144" y="1248"/>
            <a:chExt cx="5520" cy="2640"/>
          </a:xfrm>
        </p:grpSpPr>
        <p:sp>
          <p:nvSpPr>
            <p:cNvPr id="162820" name="Rectangle 15"/>
            <p:cNvSpPr>
              <a:spLocks noChangeArrowheads="1"/>
            </p:cNvSpPr>
            <p:nvPr/>
          </p:nvSpPr>
          <p:spPr bwMode="auto">
            <a:xfrm>
              <a:off x="144" y="1248"/>
              <a:ext cx="5520" cy="2640"/>
            </a:xfrm>
            <a:prstGeom prst="rect">
              <a:avLst/>
            </a:prstGeom>
            <a:solidFill>
              <a:schemeClr val="tx1"/>
            </a:solidFill>
            <a:ln w="9525">
              <a:solidFill>
                <a:schemeClr val="tx1"/>
              </a:solidFill>
              <a:miter lim="800000"/>
              <a:headEnd/>
              <a:tailEnd/>
            </a:ln>
          </p:spPr>
          <p:txBody>
            <a:bodyPr wrap="none" anchor="ctr"/>
            <a:lstStyle/>
            <a:p>
              <a:endParaRPr lang="en-US"/>
            </a:p>
          </p:txBody>
        </p:sp>
        <p:sp>
          <p:nvSpPr>
            <p:cNvPr id="162821" name="Text Box 14"/>
            <p:cNvSpPr txBox="1">
              <a:spLocks noChangeArrowheads="1"/>
            </p:cNvSpPr>
            <p:nvPr/>
          </p:nvSpPr>
          <p:spPr bwMode="auto">
            <a:xfrm>
              <a:off x="2808" y="2352"/>
              <a:ext cx="192" cy="233"/>
            </a:xfrm>
            <a:prstGeom prst="rect">
              <a:avLst/>
            </a:prstGeom>
            <a:noFill/>
            <a:ln w="9525">
              <a:noFill/>
              <a:miter lim="800000"/>
              <a:headEnd/>
              <a:tailEnd/>
            </a:ln>
          </p:spPr>
          <p:txBody>
            <a:bodyPr lIns="91435" tIns="45718" rIns="91435" bIns="45718">
              <a:spAutoFit/>
            </a:bodyPr>
            <a:lstStyle/>
            <a:p>
              <a:pPr>
                <a:spcBef>
                  <a:spcPct val="50000"/>
                </a:spcBef>
              </a:pPr>
              <a:r>
                <a:rPr lang="en-US">
                  <a:solidFill>
                    <a:schemeClr val="bg1"/>
                  </a:solidFill>
                </a:rPr>
                <a:t>.</a:t>
              </a:r>
            </a:p>
          </p:txBody>
        </p:sp>
      </p:gr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866" name="Rectangle 2"/>
          <p:cNvSpPr>
            <a:spLocks noChangeArrowheads="1"/>
          </p:cNvSpPr>
          <p:nvPr/>
        </p:nvSpPr>
        <p:spPr bwMode="auto">
          <a:xfrm>
            <a:off x="228600" y="1981200"/>
            <a:ext cx="8763000" cy="4191000"/>
          </a:xfrm>
          <a:prstGeom prst="rect">
            <a:avLst/>
          </a:prstGeom>
          <a:solidFill>
            <a:schemeClr val="tx1"/>
          </a:solidFill>
          <a:ln w="9525">
            <a:solidFill>
              <a:schemeClr val="tx1"/>
            </a:solidFill>
            <a:miter lim="800000"/>
            <a:headEnd/>
            <a:tailEnd/>
          </a:ln>
        </p:spPr>
        <p:txBody>
          <a:bodyPr wrap="none" anchor="ctr"/>
          <a:lstStyle/>
          <a:p>
            <a:endParaRPr lang="en-US"/>
          </a:p>
        </p:txBody>
      </p:sp>
      <p:sp>
        <p:nvSpPr>
          <p:cNvPr id="164867" name="Rectangle 3"/>
          <p:cNvSpPr>
            <a:spLocks noGrp="1" noChangeArrowheads="1"/>
          </p:cNvSpPr>
          <p:nvPr>
            <p:ph type="title"/>
          </p:nvPr>
        </p:nvSpPr>
        <p:spPr/>
        <p:txBody>
          <a:bodyPr/>
          <a:lstStyle/>
          <a:p>
            <a:pPr eaLnBrk="1" hangingPunct="1"/>
            <a:r>
              <a:rPr lang="en-US" smtClean="0"/>
              <a:t>Visual Stimuli: Nontarget</a:t>
            </a:r>
          </a:p>
        </p:txBody>
      </p:sp>
      <p:grpSp>
        <p:nvGrpSpPr>
          <p:cNvPr id="164868" name="Group 6"/>
          <p:cNvGrpSpPr>
            <a:grpSpLocks/>
          </p:cNvGrpSpPr>
          <p:nvPr/>
        </p:nvGrpSpPr>
        <p:grpSpPr bwMode="auto">
          <a:xfrm>
            <a:off x="3619500" y="2895600"/>
            <a:ext cx="1981200" cy="1981200"/>
            <a:chOff x="2280" y="1824"/>
            <a:chExt cx="1248" cy="1248"/>
          </a:xfrm>
        </p:grpSpPr>
        <p:sp>
          <p:nvSpPr>
            <p:cNvPr id="164869" name="Rectangle 4"/>
            <p:cNvSpPr>
              <a:spLocks noChangeArrowheads="1"/>
            </p:cNvSpPr>
            <p:nvPr/>
          </p:nvSpPr>
          <p:spPr bwMode="auto">
            <a:xfrm>
              <a:off x="2280" y="1824"/>
              <a:ext cx="1248" cy="1248"/>
            </a:xfrm>
            <a:prstGeom prst="rect">
              <a:avLst/>
            </a:prstGeom>
            <a:solidFill>
              <a:schemeClr val="bg1"/>
            </a:solidFill>
            <a:ln w="9525">
              <a:solidFill>
                <a:schemeClr val="tx1"/>
              </a:solidFill>
              <a:miter lim="800000"/>
              <a:headEnd/>
              <a:tailEnd/>
            </a:ln>
          </p:spPr>
          <p:txBody>
            <a:bodyPr wrap="none" anchor="ctr"/>
            <a:lstStyle/>
            <a:p>
              <a:endParaRPr lang="en-US"/>
            </a:p>
          </p:txBody>
        </p:sp>
        <p:sp>
          <p:nvSpPr>
            <p:cNvPr id="164870" name="Rectangle 5"/>
            <p:cNvSpPr>
              <a:spLocks noChangeArrowheads="1"/>
            </p:cNvSpPr>
            <p:nvPr/>
          </p:nvSpPr>
          <p:spPr bwMode="auto">
            <a:xfrm>
              <a:off x="2808" y="2736"/>
              <a:ext cx="192" cy="192"/>
            </a:xfrm>
            <a:prstGeom prst="rect">
              <a:avLst/>
            </a:prstGeom>
            <a:solidFill>
              <a:schemeClr val="tx1"/>
            </a:solidFill>
            <a:ln w="9525">
              <a:solidFill>
                <a:schemeClr val="tx1"/>
              </a:solidFill>
              <a:miter lim="800000"/>
              <a:headEnd/>
              <a:tailEnd/>
            </a:ln>
          </p:spPr>
          <p:txBody>
            <a:bodyPr wrap="none" anchor="ctr"/>
            <a:lstStyle/>
            <a:p>
              <a:endParaRPr lang="en-US"/>
            </a:p>
          </p:txBody>
        </p:sp>
      </p:gr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914" name="Rectangle 2"/>
          <p:cNvSpPr>
            <a:spLocks noChangeArrowheads="1"/>
          </p:cNvSpPr>
          <p:nvPr/>
        </p:nvSpPr>
        <p:spPr bwMode="auto">
          <a:xfrm>
            <a:off x="228600" y="1981200"/>
            <a:ext cx="8763000" cy="4191000"/>
          </a:xfrm>
          <a:prstGeom prst="rect">
            <a:avLst/>
          </a:prstGeom>
          <a:solidFill>
            <a:schemeClr val="tx1"/>
          </a:solidFill>
          <a:ln w="9525">
            <a:solidFill>
              <a:schemeClr val="tx1"/>
            </a:solidFill>
            <a:miter lim="800000"/>
            <a:headEnd/>
            <a:tailEnd/>
          </a:ln>
        </p:spPr>
        <p:txBody>
          <a:bodyPr wrap="none" anchor="ctr"/>
          <a:lstStyle/>
          <a:p>
            <a:endParaRPr lang="en-US"/>
          </a:p>
        </p:txBody>
      </p:sp>
      <p:sp>
        <p:nvSpPr>
          <p:cNvPr id="166915" name="Rectangle 3"/>
          <p:cNvSpPr>
            <a:spLocks noGrp="1" noChangeArrowheads="1"/>
          </p:cNvSpPr>
          <p:nvPr>
            <p:ph type="title"/>
          </p:nvPr>
        </p:nvSpPr>
        <p:spPr/>
        <p:txBody>
          <a:bodyPr/>
          <a:lstStyle/>
          <a:p>
            <a:pPr eaLnBrk="1" hangingPunct="1"/>
            <a:r>
              <a:rPr lang="en-US" smtClean="0"/>
              <a:t>Visual Stimuli: Target</a:t>
            </a:r>
          </a:p>
        </p:txBody>
      </p:sp>
      <p:grpSp>
        <p:nvGrpSpPr>
          <p:cNvPr id="166916" name="Group 8"/>
          <p:cNvGrpSpPr>
            <a:grpSpLocks/>
          </p:cNvGrpSpPr>
          <p:nvPr/>
        </p:nvGrpSpPr>
        <p:grpSpPr bwMode="auto">
          <a:xfrm>
            <a:off x="3619500" y="2895600"/>
            <a:ext cx="1981200" cy="1981200"/>
            <a:chOff x="2280" y="1824"/>
            <a:chExt cx="1248" cy="1248"/>
          </a:xfrm>
        </p:grpSpPr>
        <p:sp>
          <p:nvSpPr>
            <p:cNvPr id="166917" name="Rectangle 5"/>
            <p:cNvSpPr>
              <a:spLocks noChangeArrowheads="1"/>
            </p:cNvSpPr>
            <p:nvPr/>
          </p:nvSpPr>
          <p:spPr bwMode="auto">
            <a:xfrm>
              <a:off x="2280" y="1824"/>
              <a:ext cx="1248" cy="1248"/>
            </a:xfrm>
            <a:prstGeom prst="rect">
              <a:avLst/>
            </a:prstGeom>
            <a:solidFill>
              <a:schemeClr val="bg1"/>
            </a:solidFill>
            <a:ln w="9525">
              <a:solidFill>
                <a:schemeClr val="tx1"/>
              </a:solidFill>
              <a:miter lim="800000"/>
              <a:headEnd/>
              <a:tailEnd/>
            </a:ln>
          </p:spPr>
          <p:txBody>
            <a:bodyPr wrap="none" anchor="ctr"/>
            <a:lstStyle/>
            <a:p>
              <a:endParaRPr lang="en-US"/>
            </a:p>
          </p:txBody>
        </p:sp>
        <p:sp>
          <p:nvSpPr>
            <p:cNvPr id="166918" name="Rectangle 7"/>
            <p:cNvSpPr>
              <a:spLocks noChangeArrowheads="1"/>
            </p:cNvSpPr>
            <p:nvPr/>
          </p:nvSpPr>
          <p:spPr bwMode="auto">
            <a:xfrm>
              <a:off x="2808" y="1968"/>
              <a:ext cx="192" cy="192"/>
            </a:xfrm>
            <a:prstGeom prst="rect">
              <a:avLst/>
            </a:prstGeom>
            <a:solidFill>
              <a:schemeClr val="tx1"/>
            </a:solidFill>
            <a:ln w="9525">
              <a:solidFill>
                <a:schemeClr val="tx1"/>
              </a:solidFill>
              <a:miter lim="800000"/>
              <a:headEnd/>
              <a:tailEnd/>
            </a:ln>
          </p:spPr>
          <p:txBody>
            <a:bodyPr wrap="none" anchor="ctr"/>
            <a:lstStyle/>
            <a:p>
              <a:endParaRPr lang="en-US"/>
            </a:p>
          </p:txBody>
        </p:sp>
      </p:gr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8962" name="Rectangle 2"/>
          <p:cNvSpPr>
            <a:spLocks noGrp="1" noChangeArrowheads="1"/>
          </p:cNvSpPr>
          <p:nvPr>
            <p:ph type="title"/>
          </p:nvPr>
        </p:nvSpPr>
        <p:spPr>
          <a:xfrm>
            <a:off x="838200" y="609600"/>
            <a:ext cx="8229600" cy="609600"/>
          </a:xfrm>
        </p:spPr>
        <p:txBody>
          <a:bodyPr>
            <a:normAutofit fontScale="90000"/>
          </a:bodyPr>
          <a:lstStyle/>
          <a:p>
            <a:pPr eaLnBrk="1" hangingPunct="1"/>
            <a:r>
              <a:rPr lang="en-US" smtClean="0"/>
              <a:t>Visual Practice Test</a:t>
            </a:r>
          </a:p>
        </p:txBody>
      </p:sp>
      <p:pic>
        <p:nvPicPr>
          <p:cNvPr id="168963" name="movie-51.wmv" descr="/Users/after9to5/Documents/workshop and newsletters/TOVA Workshop 10-9-2009.ppt_media/TwoMInuteTOVA-21.mov">
            <a:hlinkClick r:id="" action="ppaction://media"/>
          </p:cNvPr>
          <p:cNvPicPr>
            <a:picLocks noRot="1" noChangeAspect="1" noChangeArrowheads="1"/>
          </p:cNvPicPr>
          <p:nvPr>
            <a:quickTimeFile r:link="rId1"/>
          </p:nvPr>
        </p:nvPicPr>
        <p:blipFill>
          <a:blip r:embed="rId4"/>
          <a:srcRect/>
          <a:stretch>
            <a:fillRect/>
          </a:stretch>
        </p:blipFill>
        <p:spPr bwMode="auto">
          <a:xfrm>
            <a:off x="1219200" y="1333500"/>
            <a:ext cx="6553200" cy="49149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68963"/>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168963"/>
                                        </p:tgtEl>
                                      </p:cBhvr>
                                    </p:cmd>
                                  </p:childTnLst>
                                </p:cTn>
                              </p:par>
                            </p:childTnLst>
                          </p:cTn>
                        </p:par>
                      </p:childTnLst>
                    </p:cTn>
                  </p:par>
                </p:childTnLst>
              </p:cTn>
              <p:nextCondLst>
                <p:cond evt="onClick" delay="0">
                  <p:tgtEl>
                    <p:spTgt spid="168963"/>
                  </p:tgtEl>
                </p:cond>
              </p:nextCondLst>
            </p:seq>
            <p:video>
              <p:cMediaNode>
                <p:cTn id="7" fill="hold" display="0">
                  <p:stCondLst>
                    <p:cond delay="indefinite"/>
                  </p:stCondLst>
                  <p:endCondLst>
                    <p:cond evt="onNext" delay="0">
                      <p:tgtEl>
                        <p:sldTgt/>
                      </p:tgtEl>
                    </p:cond>
                    <p:cond evt="onPrev" delay="0">
                      <p:tgtEl>
                        <p:sldTgt/>
                      </p:tgtEl>
                    </p:cond>
                  </p:endCondLst>
                </p:cTn>
                <p:tgtEl>
                  <p:spTgt spid="168963"/>
                </p:tgtEl>
              </p:cMediaNode>
            </p:video>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1010" name="Rectangle 2"/>
          <p:cNvSpPr>
            <a:spLocks noGrp="1" noChangeArrowheads="1"/>
          </p:cNvSpPr>
          <p:nvPr>
            <p:ph type="title"/>
          </p:nvPr>
        </p:nvSpPr>
        <p:spPr/>
        <p:txBody>
          <a:bodyPr/>
          <a:lstStyle/>
          <a:p>
            <a:pPr eaLnBrk="1" hangingPunct="1"/>
            <a:r>
              <a:rPr lang="en-US" smtClean="0"/>
              <a:t>Auditory Stimuli</a:t>
            </a:r>
          </a:p>
        </p:txBody>
      </p:sp>
      <p:sp>
        <p:nvSpPr>
          <p:cNvPr id="171011" name="Rectangle 3"/>
          <p:cNvSpPr>
            <a:spLocks noGrp="1" noChangeArrowheads="1"/>
          </p:cNvSpPr>
          <p:nvPr>
            <p:ph idx="1"/>
          </p:nvPr>
        </p:nvSpPr>
        <p:spPr/>
        <p:txBody>
          <a:bodyPr/>
          <a:lstStyle/>
          <a:p>
            <a:pPr eaLnBrk="1" hangingPunct="1"/>
            <a:r>
              <a:rPr lang="en-US" smtClean="0"/>
              <a:t>Target: G above Middle C (392.0 Hz)</a:t>
            </a:r>
          </a:p>
          <a:p>
            <a:pPr eaLnBrk="1" hangingPunct="1"/>
            <a:endParaRPr lang="en-US" smtClean="0"/>
          </a:p>
          <a:p>
            <a:pPr eaLnBrk="1" hangingPunct="1"/>
            <a:r>
              <a:rPr lang="en-US" smtClean="0"/>
              <a:t>Nontarget: Middle C (261.6 Hz)</a:t>
            </a:r>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3059" name="Rectangle 4"/>
          <p:cNvSpPr>
            <a:spLocks noGrp="1" noChangeArrowheads="1"/>
          </p:cNvSpPr>
          <p:nvPr>
            <p:ph type="title"/>
          </p:nvPr>
        </p:nvSpPr>
        <p:spPr>
          <a:noFill/>
        </p:spPr>
        <p:txBody>
          <a:bodyPr/>
          <a:lstStyle/>
          <a:p>
            <a:pPr eaLnBrk="1" hangingPunct="1"/>
            <a:r>
              <a:rPr lang="en-US" smtClean="0"/>
              <a:t>Auditory Practice Test</a:t>
            </a:r>
          </a:p>
        </p:txBody>
      </p:sp>
      <p:pic>
        <p:nvPicPr>
          <p:cNvPr id="173058" name="Picture 2"/>
          <p:cNvPicPr>
            <a:picLocks noGrp="1" noChangeAspect="1" noChangeArrowheads="1"/>
          </p:cNvPicPr>
          <p:nvPr>
            <p:ph idx="1"/>
          </p:nvPr>
        </p:nvPicPr>
        <p:blipFill>
          <a:blip r:embed="rId4"/>
          <a:stretch>
            <a:fillRect/>
          </a:stretch>
        </p:blipFill>
        <p:spPr>
          <a:xfrm>
            <a:off x="1573731" y="1935163"/>
            <a:ext cx="5996537" cy="4389437"/>
          </a:xfrm>
          <a:noFill/>
        </p:spPr>
      </p:pic>
      <p:pic>
        <p:nvPicPr>
          <p:cNvPr id="156677" name="AuditoryTOVASample-5.mp3">
            <a:hlinkClick r:id="" action="ppaction://media"/>
          </p:cNvPr>
          <p:cNvPicPr>
            <a:picLocks noRot="1" noChangeAspect="1" noChangeArrowheads="1"/>
          </p:cNvPicPr>
          <p:nvPr>
            <a:audioFile r:link="rId1"/>
          </p:nvPr>
        </p:nvPicPr>
        <p:blipFill>
          <a:blip r:embed="rId5"/>
          <a:srcRect/>
          <a:stretch>
            <a:fillRect/>
          </a:stretch>
        </p:blipFill>
        <p:spPr bwMode="auto">
          <a:xfrm>
            <a:off x="4419600" y="5715000"/>
            <a:ext cx="304800" cy="3048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56677"/>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67292" fill="hold"/>
                                        <p:tgtEl>
                                          <p:spTgt spid="156677"/>
                                        </p:tgtEl>
                                      </p:cBhvr>
                                    </p:cmd>
                                  </p:childTnLst>
                                </p:cTn>
                              </p:par>
                            </p:childTnLst>
                          </p:cTn>
                        </p:par>
                      </p:childTnLst>
                    </p:cTn>
                  </p:par>
                </p:childTnLst>
              </p:cTn>
              <p:nextCondLst>
                <p:cond evt="onClick" delay="0">
                  <p:tgtEl>
                    <p:spTgt spid="156677"/>
                  </p:tgtEl>
                </p:cond>
              </p:nextCondLst>
            </p:seq>
            <p:audio>
              <p:cMediaNode>
                <p:cTn id="7" fill="hold" display="0">
                  <p:stCondLst>
                    <p:cond delay="indefinite"/>
                  </p:stCondLst>
                  <p:endCondLst>
                    <p:cond evt="onNext" delay="0">
                      <p:tgtEl>
                        <p:sldTgt/>
                      </p:tgtEl>
                    </p:cond>
                    <p:cond evt="onPrev" delay="0">
                      <p:tgtEl>
                        <p:sldTgt/>
                      </p:tgtEl>
                    </p:cond>
                    <p:cond evt="onStopAudio" delay="0">
                      <p:tgtEl>
                        <p:sldTgt/>
                      </p:tgtEl>
                    </p:cond>
                  </p:endCondLst>
                </p:cTn>
                <p:tgtEl>
                  <p:spTgt spid="156677"/>
                </p:tgtEl>
              </p:cMediaNode>
            </p:audio>
          </p:childTnLst>
        </p:cTn>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5106" name="Rectangle 2"/>
          <p:cNvSpPr>
            <a:spLocks noGrp="1" noChangeArrowheads="1"/>
          </p:cNvSpPr>
          <p:nvPr>
            <p:ph type="title"/>
          </p:nvPr>
        </p:nvSpPr>
        <p:spPr>
          <a:xfrm>
            <a:off x="457200" y="762000"/>
            <a:ext cx="8231188" cy="611188"/>
          </a:xfrm>
        </p:spPr>
        <p:txBody>
          <a:bodyPr lIns="89995" tIns="46798" rIns="89995" bIns="46798">
            <a:normAutofit fontScale="90000"/>
          </a:bodyPr>
          <a:lstStyle/>
          <a:p>
            <a:pPr defTabSz="457200" eaLnBrk="1" hangingPunct="1">
              <a:tabLst>
                <a:tab pos="0" algn="l"/>
                <a:tab pos="914400" algn="l"/>
                <a:tab pos="1828800" algn="l"/>
                <a:tab pos="2743200" algn="l"/>
                <a:tab pos="3657600" algn="l"/>
                <a:tab pos="4572000" algn="l"/>
                <a:tab pos="5486400" algn="l"/>
                <a:tab pos="6400800" algn="l"/>
                <a:tab pos="7313613" algn="l"/>
                <a:tab pos="8229600" algn="l"/>
                <a:tab pos="9144000" algn="l"/>
                <a:tab pos="10058400" algn="l"/>
              </a:tabLst>
            </a:pPr>
            <a:r>
              <a:rPr lang="en-GB" smtClean="0"/>
              <a:t>T.O.V.A.  Test Construction</a:t>
            </a:r>
          </a:p>
        </p:txBody>
      </p:sp>
      <p:sp>
        <p:nvSpPr>
          <p:cNvPr id="175107" name="Rectangle 3"/>
          <p:cNvSpPr>
            <a:spLocks noGrp="1" noChangeArrowheads="1"/>
          </p:cNvSpPr>
          <p:nvPr>
            <p:ph idx="1"/>
          </p:nvPr>
        </p:nvSpPr>
        <p:spPr>
          <a:xfrm>
            <a:off x="457200" y="1600200"/>
            <a:ext cx="8231188" cy="4527550"/>
          </a:xfrm>
        </p:spPr>
        <p:txBody>
          <a:bodyPr lIns="89995" tIns="46798" rIns="89995" bIns="46798">
            <a:normAutofit fontScale="92500" lnSpcReduction="20000"/>
          </a:bodyPr>
          <a:lstStyle/>
          <a:p>
            <a:pPr marL="341313" indent="-341313" defTabSz="457200" eaLnBrk="1" hangingPunct="1">
              <a:tabLst>
                <a:tab pos="911225" algn="l"/>
                <a:tab pos="1825625" algn="l"/>
                <a:tab pos="2740025" algn="l"/>
                <a:tab pos="3654425" algn="l"/>
                <a:tab pos="4568825" algn="l"/>
                <a:tab pos="5483225" algn="l"/>
                <a:tab pos="6396038" algn="l"/>
                <a:tab pos="7312025" algn="l"/>
                <a:tab pos="8226425" algn="l"/>
                <a:tab pos="9140825" algn="l"/>
                <a:tab pos="10055225" algn="l"/>
              </a:tabLst>
            </a:pPr>
            <a:r>
              <a:rPr lang="en-GB" smtClean="0"/>
              <a:t>Fixed 2 second intervals between stimuli</a:t>
            </a:r>
          </a:p>
          <a:p>
            <a:pPr marL="741363" lvl="1" indent="-284163" defTabSz="457200" eaLnBrk="1" hangingPunct="1">
              <a:tabLst>
                <a:tab pos="911225" algn="l"/>
                <a:tab pos="1825625" algn="l"/>
                <a:tab pos="2740025" algn="l"/>
                <a:tab pos="3654425" algn="l"/>
                <a:tab pos="4568825" algn="l"/>
                <a:tab pos="5483225" algn="l"/>
                <a:tab pos="6396038" algn="l"/>
                <a:tab pos="7312025" algn="l"/>
                <a:tab pos="8226425" algn="l"/>
                <a:tab pos="9140825" algn="l"/>
                <a:tab pos="10055225" algn="l"/>
              </a:tabLst>
            </a:pPr>
            <a:r>
              <a:rPr lang="en-GB" smtClean="0"/>
              <a:t>Stimulus “on” for 1/10 second (100 ms)</a:t>
            </a:r>
          </a:p>
          <a:p>
            <a:pPr marL="341313" indent="-341313" defTabSz="457200" eaLnBrk="1" hangingPunct="1">
              <a:tabLst>
                <a:tab pos="911225" algn="l"/>
                <a:tab pos="1825625" algn="l"/>
                <a:tab pos="2740025" algn="l"/>
                <a:tab pos="3654425" algn="l"/>
                <a:tab pos="4568825" algn="l"/>
                <a:tab pos="5483225" algn="l"/>
                <a:tab pos="6396038" algn="l"/>
                <a:tab pos="7312025" algn="l"/>
                <a:tab pos="8226425" algn="l"/>
                <a:tab pos="9140825" algn="l"/>
                <a:tab pos="10055225" algn="l"/>
              </a:tabLst>
            </a:pPr>
            <a:r>
              <a:rPr lang="en-GB" smtClean="0"/>
              <a:t>There are two subtests</a:t>
            </a:r>
          </a:p>
          <a:p>
            <a:pPr marL="741363" lvl="1" indent="-284163" defTabSz="457200" eaLnBrk="1" hangingPunct="1">
              <a:tabLst>
                <a:tab pos="911225" algn="l"/>
                <a:tab pos="1825625" algn="l"/>
                <a:tab pos="2740025" algn="l"/>
                <a:tab pos="3654425" algn="l"/>
                <a:tab pos="4568825" algn="l"/>
                <a:tab pos="5483225" algn="l"/>
                <a:tab pos="6396038" algn="l"/>
                <a:tab pos="7312025" algn="l"/>
                <a:tab pos="8226425" algn="l"/>
                <a:tab pos="9140825" algn="l"/>
                <a:tab pos="10055225" algn="l"/>
              </a:tabLst>
            </a:pPr>
            <a:r>
              <a:rPr lang="en-GB" smtClean="0"/>
              <a:t>In half 1 (the "</a:t>
            </a:r>
            <a:r>
              <a:rPr lang="en-GB" b="1" smtClean="0"/>
              <a:t>Infrequent</a:t>
            </a:r>
            <a:r>
              <a:rPr lang="en-GB" smtClean="0"/>
              <a:t>" or vigilance test) the </a:t>
            </a:r>
            <a:br>
              <a:rPr lang="en-GB" smtClean="0"/>
            </a:br>
            <a:r>
              <a:rPr lang="en-GB" smtClean="0"/>
              <a:t>target-to-nontarget ratio is 1:3.5</a:t>
            </a:r>
          </a:p>
          <a:p>
            <a:pPr marL="741363" lvl="1" indent="-284163" defTabSz="457200" eaLnBrk="1" hangingPunct="1">
              <a:tabLst>
                <a:tab pos="911225" algn="l"/>
                <a:tab pos="1825625" algn="l"/>
                <a:tab pos="2740025" algn="l"/>
                <a:tab pos="3654425" algn="l"/>
                <a:tab pos="4568825" algn="l"/>
                <a:tab pos="5483225" algn="l"/>
                <a:tab pos="6396038" algn="l"/>
                <a:tab pos="7312025" algn="l"/>
                <a:tab pos="8226425" algn="l"/>
                <a:tab pos="9140825" algn="l"/>
                <a:tab pos="10055225" algn="l"/>
              </a:tabLst>
            </a:pPr>
            <a:r>
              <a:rPr lang="en-GB" smtClean="0"/>
              <a:t>In half 2 (the "</a:t>
            </a:r>
            <a:r>
              <a:rPr lang="en-GB" b="1" smtClean="0"/>
              <a:t>Frequent</a:t>
            </a:r>
            <a:r>
              <a:rPr lang="en-GB" smtClean="0"/>
              <a:t>" or high response test) the </a:t>
            </a:r>
            <a:br>
              <a:rPr lang="en-GB" smtClean="0"/>
            </a:br>
            <a:r>
              <a:rPr lang="en-GB" smtClean="0"/>
              <a:t>target-to-nontarget ratio is 3.5:1</a:t>
            </a:r>
          </a:p>
          <a:p>
            <a:pPr marL="341313" indent="-341313" defTabSz="457200" eaLnBrk="1" hangingPunct="1">
              <a:tabLst>
                <a:tab pos="911225" algn="l"/>
                <a:tab pos="1825625" algn="l"/>
                <a:tab pos="2740025" algn="l"/>
                <a:tab pos="3654425" algn="l"/>
                <a:tab pos="4568825" algn="l"/>
                <a:tab pos="5483225" algn="l"/>
                <a:tab pos="6396038" algn="l"/>
                <a:tab pos="7312025" algn="l"/>
                <a:tab pos="8226425" algn="l"/>
                <a:tab pos="9140825" algn="l"/>
                <a:tab pos="10055225" algn="l"/>
              </a:tabLst>
            </a:pPr>
            <a:r>
              <a:rPr lang="en-GB" smtClean="0"/>
              <a:t>Length of test</a:t>
            </a:r>
          </a:p>
          <a:p>
            <a:pPr marL="741363" lvl="1" indent="-284163" defTabSz="457200" eaLnBrk="1" hangingPunct="1">
              <a:tabLst>
                <a:tab pos="911225" algn="l"/>
                <a:tab pos="1825625" algn="l"/>
                <a:tab pos="2740025" algn="l"/>
                <a:tab pos="3654425" algn="l"/>
                <a:tab pos="4568825" algn="l"/>
                <a:tab pos="5483225" algn="l"/>
                <a:tab pos="6396038" algn="l"/>
                <a:tab pos="7312025" algn="l"/>
                <a:tab pos="8226425" algn="l"/>
                <a:tab pos="9140825" algn="l"/>
                <a:tab pos="10055225" algn="l"/>
              </a:tabLst>
            </a:pPr>
            <a:r>
              <a:rPr lang="en-GB" smtClean="0"/>
              <a:t>10.8 minutes for each subtest, 21.6 minutes total for 6 and older</a:t>
            </a:r>
          </a:p>
          <a:p>
            <a:pPr marL="741363" lvl="1" indent="-284163" defTabSz="457200" eaLnBrk="1" hangingPunct="1">
              <a:tabLst>
                <a:tab pos="911225" algn="l"/>
                <a:tab pos="1825625" algn="l"/>
                <a:tab pos="2740025" algn="l"/>
                <a:tab pos="3654425" algn="l"/>
                <a:tab pos="4568825" algn="l"/>
                <a:tab pos="5483225" algn="l"/>
                <a:tab pos="6396038" algn="l"/>
                <a:tab pos="7312025" algn="l"/>
                <a:tab pos="8226425" algn="l"/>
                <a:tab pos="9140825" algn="l"/>
                <a:tab pos="10055225" algn="l"/>
              </a:tabLst>
            </a:pPr>
            <a:r>
              <a:rPr lang="en-GB" smtClean="0"/>
              <a:t>Thus 21.6 minutes for entire test</a:t>
            </a:r>
          </a:p>
          <a:p>
            <a:pPr marL="741363" lvl="1" indent="-284163" defTabSz="457200" eaLnBrk="1" hangingPunct="1">
              <a:tabLst>
                <a:tab pos="911225" algn="l"/>
                <a:tab pos="1825625" algn="l"/>
                <a:tab pos="2740025" algn="l"/>
                <a:tab pos="3654425" algn="l"/>
                <a:tab pos="4568825" algn="l"/>
                <a:tab pos="5483225" algn="l"/>
                <a:tab pos="6396038" algn="l"/>
                <a:tab pos="7312025" algn="l"/>
                <a:tab pos="8226425" algn="l"/>
                <a:tab pos="9140825" algn="l"/>
                <a:tab pos="10055225" algn="l"/>
              </a:tabLst>
            </a:pPr>
            <a:r>
              <a:rPr lang="en-GB" smtClean="0"/>
              <a:t>“Sufficiently long” for measuring attention</a:t>
            </a:r>
          </a:p>
          <a:p>
            <a:pPr marL="741363" lvl="1" indent="-284163" defTabSz="457200" eaLnBrk="1" hangingPunct="1">
              <a:tabLst>
                <a:tab pos="911225" algn="l"/>
                <a:tab pos="1825625" algn="l"/>
                <a:tab pos="2740025" algn="l"/>
                <a:tab pos="3654425" algn="l"/>
                <a:tab pos="4568825" algn="l"/>
                <a:tab pos="5483225" algn="l"/>
                <a:tab pos="6396038" algn="l"/>
                <a:tab pos="7312025" algn="l"/>
                <a:tab pos="8226425" algn="l"/>
                <a:tab pos="9140825" algn="l"/>
                <a:tab pos="10055225" algn="l"/>
              </a:tabLst>
            </a:pPr>
            <a:r>
              <a:rPr lang="en-GB" smtClean="0"/>
              <a:t>5.4 minutes each subtest, 10.8 minutes total for ages 4-5, </a:t>
            </a: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p:txBody>
          <a:bodyPr>
            <a:normAutofit fontScale="90000"/>
          </a:bodyPr>
          <a:lstStyle/>
          <a:p>
            <a:pPr eaLnBrk="1" hangingPunct="1"/>
            <a:r>
              <a:rPr lang="en-US" smtClean="0"/>
              <a:t>Response Histogram Illustration 1</a:t>
            </a:r>
          </a:p>
        </p:txBody>
      </p:sp>
      <p:pic>
        <p:nvPicPr>
          <p:cNvPr id="32771" name="Picture 6" descr="Medication response (histogram) no med"/>
          <p:cNvPicPr>
            <a:picLocks noChangeAspect="1" noChangeArrowheads="1"/>
          </p:cNvPicPr>
          <p:nvPr/>
        </p:nvPicPr>
        <p:blipFill>
          <a:blip r:embed="rId3"/>
          <a:srcRect t="5103"/>
          <a:stretch>
            <a:fillRect/>
          </a:stretch>
        </p:blipFill>
        <p:spPr bwMode="auto">
          <a:xfrm>
            <a:off x="454025" y="1828800"/>
            <a:ext cx="8235950" cy="42513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7154" name="Rectangle 4"/>
          <p:cNvSpPr>
            <a:spLocks noGrp="1" noChangeArrowheads="1"/>
          </p:cNvSpPr>
          <p:nvPr>
            <p:ph type="title"/>
          </p:nvPr>
        </p:nvSpPr>
        <p:spPr/>
        <p:txBody>
          <a:bodyPr/>
          <a:lstStyle/>
          <a:p>
            <a:pPr eaLnBrk="1" hangingPunct="1"/>
            <a:r>
              <a:rPr lang="en-US" smtClean="0"/>
              <a:t>T.O.V.A. Test Features I</a:t>
            </a:r>
          </a:p>
        </p:txBody>
      </p:sp>
      <p:sp>
        <p:nvSpPr>
          <p:cNvPr id="177155" name="Rectangle 5"/>
          <p:cNvSpPr>
            <a:spLocks noGrp="1" noChangeArrowheads="1"/>
          </p:cNvSpPr>
          <p:nvPr>
            <p:ph idx="1"/>
          </p:nvPr>
        </p:nvSpPr>
        <p:spPr>
          <a:xfrm>
            <a:off x="457200" y="1676400"/>
            <a:ext cx="8229600" cy="4525963"/>
          </a:xfrm>
        </p:spPr>
        <p:txBody>
          <a:bodyPr/>
          <a:lstStyle/>
          <a:p>
            <a:pPr eaLnBrk="1" hangingPunct="1"/>
            <a:r>
              <a:rPr lang="en-US" b="1" smtClean="0"/>
              <a:t>Research-quality time measurement (</a:t>
            </a:r>
            <a:r>
              <a:rPr lang="en-US" b="1" smtClean="0">
                <a:sym typeface="Symbol" charset="2"/>
              </a:rPr>
              <a:t>1 ms)</a:t>
            </a:r>
          </a:p>
          <a:p>
            <a:pPr eaLnBrk="1" hangingPunct="1"/>
            <a:endParaRPr lang="en-US" b="1" smtClean="0">
              <a:sym typeface="Symbol" charset="2"/>
            </a:endParaRPr>
          </a:p>
          <a:p>
            <a:pPr eaLnBrk="1" hangingPunct="1"/>
            <a:r>
              <a:rPr lang="en-US" b="1" smtClean="0">
                <a:sym typeface="Symbol" charset="2"/>
              </a:rPr>
              <a:t>Real time measurement</a:t>
            </a:r>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9202" name="Text Box 2"/>
          <p:cNvSpPr txBox="1">
            <a:spLocks noChangeArrowheads="1"/>
          </p:cNvSpPr>
          <p:nvPr/>
        </p:nvSpPr>
        <p:spPr bwMode="auto">
          <a:xfrm>
            <a:off x="1066800" y="1524000"/>
            <a:ext cx="7315200" cy="4524375"/>
          </a:xfrm>
          <a:prstGeom prst="rect">
            <a:avLst/>
          </a:prstGeom>
          <a:noFill/>
          <a:ln w="9525">
            <a:noFill/>
            <a:miter lim="800000"/>
            <a:headEnd/>
            <a:tailEnd/>
          </a:ln>
        </p:spPr>
        <p:txBody>
          <a:bodyPr lIns="91435" tIns="45718" rIns="91435" bIns="45718">
            <a:spAutoFit/>
          </a:bodyPr>
          <a:lstStyle/>
          <a:p>
            <a:pPr algn="l" eaLnBrk="0" hangingPunct="0"/>
            <a:r>
              <a:rPr lang="en-US">
                <a:latin typeface="Times" charset="0"/>
              </a:rPr>
              <a:t>			Preset		Mean	  Standard			Exact		Measured	  Deviation</a:t>
            </a:r>
          </a:p>
          <a:p>
            <a:pPr algn="l" eaLnBrk="0" hangingPunct="0"/>
            <a:r>
              <a:rPr lang="en-US">
                <a:latin typeface="Times" charset="0"/>
              </a:rPr>
              <a:t>Software/			Response		Response   Measured</a:t>
            </a:r>
          </a:p>
          <a:p>
            <a:pPr algn="l" eaLnBrk="0" hangingPunct="0"/>
            <a:r>
              <a:rPr lang="en-US">
                <a:latin typeface="Times" charset="0"/>
              </a:rPr>
              <a:t>Input Device		Time		Time	  Response</a:t>
            </a:r>
          </a:p>
          <a:p>
            <a:pPr algn="l" eaLnBrk="0" hangingPunct="0"/>
            <a:r>
              <a:rPr lang="en-US">
                <a:latin typeface="Times" charset="0"/>
              </a:rPr>
              <a:t>			(ms)		(ms)	   (ms)</a:t>
            </a:r>
          </a:p>
          <a:p>
            <a:pPr algn="l" eaLnBrk="0" hangingPunct="0"/>
            <a:r>
              <a:rPr lang="en-US">
                <a:latin typeface="Times" charset="0"/>
              </a:rPr>
              <a:t>						</a:t>
            </a:r>
          </a:p>
          <a:p>
            <a:pPr algn="l" eaLnBrk="0" hangingPunct="0"/>
            <a:r>
              <a:rPr lang="en-US">
                <a:latin typeface="Times" charset="0"/>
              </a:rPr>
              <a:t>T.O.V.A.</a:t>
            </a:r>
            <a:r>
              <a:rPr lang="en-US" baseline="30000">
                <a:latin typeface="Times" charset="0"/>
              </a:rPr>
              <a:t>™</a:t>
            </a:r>
            <a:r>
              <a:rPr lang="en-US">
                <a:latin typeface="Times" charset="0"/>
              </a:rPr>
              <a:t> Microswitch	 300	               300	   ±1</a:t>
            </a:r>
          </a:p>
          <a:p>
            <a:pPr algn="l" eaLnBrk="0" hangingPunct="0"/>
            <a:r>
              <a:rPr lang="en-US">
                <a:latin typeface="Times" charset="0"/>
              </a:rPr>
              <a:t>			  600	  	599	     ±1</a:t>
            </a:r>
          </a:p>
          <a:p>
            <a:pPr algn="l" eaLnBrk="0" hangingPunct="0"/>
            <a:endParaRPr lang="en-US">
              <a:latin typeface="Times" charset="0"/>
            </a:endParaRPr>
          </a:p>
          <a:p>
            <a:pPr algn="l" eaLnBrk="0" hangingPunct="0"/>
            <a:r>
              <a:rPr lang="en-US">
                <a:latin typeface="Times" charset="0"/>
              </a:rPr>
              <a:t>Conners' with Mouse	  300	  	353	    +28</a:t>
            </a:r>
          </a:p>
          <a:p>
            <a:pPr algn="l" eaLnBrk="0" hangingPunct="0"/>
            <a:r>
              <a:rPr lang="en-US">
                <a:latin typeface="Times" charset="0"/>
              </a:rPr>
              <a:t>			  600	  	655	     +14</a:t>
            </a:r>
          </a:p>
          <a:p>
            <a:pPr algn="l" eaLnBrk="0" hangingPunct="0"/>
            <a:r>
              <a:rPr lang="en-US">
                <a:latin typeface="Times" charset="0"/>
              </a:rPr>
              <a:t>			  900		943	     +21</a:t>
            </a:r>
          </a:p>
          <a:p>
            <a:pPr algn="l" eaLnBrk="0" hangingPunct="0"/>
            <a:endParaRPr lang="en-US">
              <a:latin typeface="Times" charset="0"/>
            </a:endParaRPr>
          </a:p>
          <a:p>
            <a:pPr algn="l" eaLnBrk="0" hangingPunct="0"/>
            <a:r>
              <a:rPr lang="en-US">
                <a:latin typeface="Times" charset="0"/>
              </a:rPr>
              <a:t>Conners' with Keyboard	   300		355	    +28</a:t>
            </a:r>
          </a:p>
          <a:p>
            <a:pPr algn="l" eaLnBrk="0" hangingPunct="0"/>
            <a:r>
              <a:rPr lang="en-US">
                <a:latin typeface="Times" charset="0"/>
              </a:rPr>
              <a:t>			   600		656    	     +11</a:t>
            </a:r>
          </a:p>
          <a:p>
            <a:pPr algn="l" eaLnBrk="0" hangingPunct="0"/>
            <a:r>
              <a:rPr lang="en-US">
                <a:latin typeface="Times" charset="0"/>
              </a:rPr>
              <a:t>			   900		948	     +25</a:t>
            </a:r>
            <a:endParaRPr lang="en-US">
              <a:latin typeface="Times New Roman" charset="0"/>
            </a:endParaRPr>
          </a:p>
        </p:txBody>
      </p:sp>
      <p:sp>
        <p:nvSpPr>
          <p:cNvPr id="179203" name="Rectangle 3"/>
          <p:cNvSpPr>
            <a:spLocks noGrp="1" noChangeArrowheads="1"/>
          </p:cNvSpPr>
          <p:nvPr>
            <p:ph type="title"/>
          </p:nvPr>
        </p:nvSpPr>
        <p:spPr/>
        <p:txBody>
          <a:bodyPr/>
          <a:lstStyle/>
          <a:p>
            <a:pPr eaLnBrk="1" hangingPunct="1"/>
            <a:r>
              <a:rPr lang="en-US" smtClean="0"/>
              <a:t>Timing Accuracy of CPTs</a:t>
            </a:r>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1250" name="Rectangle 2"/>
          <p:cNvSpPr>
            <a:spLocks noGrp="1" noChangeArrowheads="1"/>
          </p:cNvSpPr>
          <p:nvPr>
            <p:ph type="title"/>
          </p:nvPr>
        </p:nvSpPr>
        <p:spPr/>
        <p:txBody>
          <a:bodyPr/>
          <a:lstStyle/>
          <a:p>
            <a:pPr eaLnBrk="1" hangingPunct="1"/>
            <a:r>
              <a:rPr lang="en-US" smtClean="0"/>
              <a:t>T.O.V.A. Test Features II</a:t>
            </a:r>
          </a:p>
        </p:txBody>
      </p:sp>
      <p:sp>
        <p:nvSpPr>
          <p:cNvPr id="181251" name="Rectangle 3"/>
          <p:cNvSpPr>
            <a:spLocks noGrp="1" noChangeArrowheads="1"/>
          </p:cNvSpPr>
          <p:nvPr>
            <p:ph idx="1"/>
          </p:nvPr>
        </p:nvSpPr>
        <p:spPr/>
        <p:txBody>
          <a:bodyPr/>
          <a:lstStyle/>
          <a:p>
            <a:pPr eaLnBrk="1" hangingPunct="1"/>
            <a:r>
              <a:rPr lang="en-US" b="1" smtClean="0"/>
              <a:t>Monochromatic</a:t>
            </a:r>
          </a:p>
          <a:p>
            <a:pPr eaLnBrk="1" hangingPunct="1"/>
            <a:endParaRPr lang="en-US" b="1" smtClean="0"/>
          </a:p>
          <a:p>
            <a:pPr eaLnBrk="1" hangingPunct="1"/>
            <a:r>
              <a:rPr lang="en-US" b="1" smtClean="0"/>
              <a:t>Nonsequential</a:t>
            </a:r>
          </a:p>
          <a:p>
            <a:pPr eaLnBrk="1" hangingPunct="1"/>
            <a:endParaRPr lang="en-US" b="1" smtClean="0"/>
          </a:p>
          <a:p>
            <a:pPr eaLnBrk="1" hangingPunct="1"/>
            <a:r>
              <a:rPr lang="en-US" b="1" smtClean="0"/>
              <a:t>Non-alphanumeric</a:t>
            </a:r>
          </a:p>
          <a:p>
            <a:pPr eaLnBrk="1" hangingPunct="1"/>
            <a:endParaRPr lang="en-US" b="1" smtClean="0"/>
          </a:p>
          <a:p>
            <a:pPr eaLnBrk="1" hangingPunct="1"/>
            <a:r>
              <a:rPr lang="en-US" b="1" smtClean="0"/>
              <a:t>Culture free</a:t>
            </a:r>
          </a:p>
          <a:p>
            <a:pPr eaLnBrk="1" hangingPunct="1"/>
            <a:endParaRPr lang="en-US" b="1" smtClean="0"/>
          </a:p>
          <a:p>
            <a:pPr eaLnBrk="1" hangingPunct="1"/>
            <a:endParaRPr lang="en-US" b="1" smtClean="0"/>
          </a:p>
        </p:txBody>
      </p: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3298" name="Rectangle 2"/>
          <p:cNvSpPr>
            <a:spLocks noGrp="1" noChangeArrowheads="1"/>
          </p:cNvSpPr>
          <p:nvPr>
            <p:ph type="title"/>
          </p:nvPr>
        </p:nvSpPr>
        <p:spPr/>
        <p:txBody>
          <a:bodyPr/>
          <a:lstStyle/>
          <a:p>
            <a:pPr eaLnBrk="1" hangingPunct="1"/>
            <a:r>
              <a:rPr lang="en-US" smtClean="0"/>
              <a:t>T.O.V.A. Test Features III</a:t>
            </a:r>
          </a:p>
        </p:txBody>
      </p:sp>
      <p:sp>
        <p:nvSpPr>
          <p:cNvPr id="183299" name="Rectangle 3"/>
          <p:cNvSpPr>
            <a:spLocks noGrp="1" noChangeArrowheads="1"/>
          </p:cNvSpPr>
          <p:nvPr>
            <p:ph idx="1"/>
          </p:nvPr>
        </p:nvSpPr>
        <p:spPr/>
        <p:txBody>
          <a:bodyPr>
            <a:normAutofit lnSpcReduction="10000"/>
          </a:bodyPr>
          <a:lstStyle/>
          <a:p>
            <a:pPr eaLnBrk="1" hangingPunct="1"/>
            <a:r>
              <a:rPr lang="en-US" b="1" smtClean="0"/>
              <a:t>Fixed intervals</a:t>
            </a:r>
          </a:p>
          <a:p>
            <a:pPr eaLnBrk="1" hangingPunct="1"/>
            <a:endParaRPr lang="en-US" b="1" smtClean="0"/>
          </a:p>
          <a:p>
            <a:pPr eaLnBrk="1" hangingPunct="1"/>
            <a:r>
              <a:rPr lang="en-US" b="1" smtClean="0"/>
              <a:t>Visual or auditory</a:t>
            </a:r>
          </a:p>
          <a:p>
            <a:pPr eaLnBrk="1" hangingPunct="1"/>
            <a:endParaRPr lang="en-US" b="1" smtClean="0"/>
          </a:p>
          <a:p>
            <a:pPr eaLnBrk="1" hangingPunct="1"/>
            <a:r>
              <a:rPr lang="en-US" b="1" smtClean="0"/>
              <a:t>Limited practice effects (high test-retest reliability)</a:t>
            </a:r>
          </a:p>
          <a:p>
            <a:pPr eaLnBrk="1" hangingPunct="1"/>
            <a:endParaRPr lang="en-US" b="1" smtClean="0"/>
          </a:p>
          <a:p>
            <a:pPr eaLnBrk="1" hangingPunct="1"/>
            <a:r>
              <a:rPr lang="en-US" b="1" smtClean="0"/>
              <a:t>Extensive age and gender based norms from 4-80+</a:t>
            </a:r>
          </a:p>
          <a:p>
            <a:pPr eaLnBrk="1" hangingPunct="1"/>
            <a:endParaRPr lang="en-US" b="1" smtClean="0"/>
          </a:p>
          <a:p>
            <a:pPr eaLnBrk="1" hangingPunct="1"/>
            <a:r>
              <a:rPr lang="en-US" b="1" smtClean="0"/>
              <a:t>Symptom Exaggeration Index</a:t>
            </a:r>
          </a:p>
        </p:txBody>
      </p:sp>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5346" name="Rectangle 2"/>
          <p:cNvSpPr>
            <a:spLocks noGrp="1" noChangeArrowheads="1"/>
          </p:cNvSpPr>
          <p:nvPr>
            <p:ph type="title"/>
          </p:nvPr>
        </p:nvSpPr>
        <p:spPr/>
        <p:txBody>
          <a:bodyPr/>
          <a:lstStyle/>
          <a:p>
            <a:pPr eaLnBrk="1" hangingPunct="1"/>
            <a:r>
              <a:rPr lang="en-US" smtClean="0"/>
              <a:t>T.O.V.A. Variables I</a:t>
            </a:r>
          </a:p>
        </p:txBody>
      </p:sp>
      <p:sp>
        <p:nvSpPr>
          <p:cNvPr id="185347" name="Rectangle 3"/>
          <p:cNvSpPr>
            <a:spLocks noGrp="1" noChangeArrowheads="1"/>
          </p:cNvSpPr>
          <p:nvPr>
            <p:ph idx="1"/>
          </p:nvPr>
        </p:nvSpPr>
        <p:spPr>
          <a:xfrm>
            <a:off x="457200" y="1600200"/>
            <a:ext cx="8229600" cy="4800600"/>
          </a:xfrm>
        </p:spPr>
        <p:txBody>
          <a:bodyPr/>
          <a:lstStyle/>
          <a:p>
            <a:pPr eaLnBrk="1" hangingPunct="1"/>
            <a:r>
              <a:rPr lang="en-US" sz="2000" smtClean="0"/>
              <a:t>Response Time </a:t>
            </a:r>
            <a:r>
              <a:rPr lang="en-US" sz="2000" b="1" smtClean="0"/>
              <a:t>Variability</a:t>
            </a:r>
            <a:endParaRPr lang="en-US" sz="2000" smtClean="0"/>
          </a:p>
          <a:p>
            <a:pPr lvl="1" eaLnBrk="1" hangingPunct="1"/>
            <a:r>
              <a:rPr lang="en-US" smtClean="0"/>
              <a:t>processing time inconsistency</a:t>
            </a:r>
            <a:br>
              <a:rPr lang="en-US" smtClean="0"/>
            </a:br>
            <a:endParaRPr lang="en-US" smtClean="0"/>
          </a:p>
          <a:p>
            <a:pPr eaLnBrk="1" hangingPunct="1"/>
            <a:r>
              <a:rPr lang="en-US" sz="2000" smtClean="0"/>
              <a:t>Correct </a:t>
            </a:r>
            <a:r>
              <a:rPr lang="en-US" sz="2000" b="1" smtClean="0"/>
              <a:t>Response Time</a:t>
            </a:r>
            <a:endParaRPr lang="en-US" sz="2000" smtClean="0"/>
          </a:p>
          <a:p>
            <a:pPr lvl="1" eaLnBrk="1" hangingPunct="1"/>
            <a:r>
              <a:rPr lang="en-US" smtClean="0"/>
              <a:t>processing time</a:t>
            </a:r>
            <a:br>
              <a:rPr lang="en-US" smtClean="0"/>
            </a:br>
            <a:endParaRPr lang="en-US" smtClean="0"/>
          </a:p>
          <a:p>
            <a:pPr eaLnBrk="1" hangingPunct="1"/>
            <a:r>
              <a:rPr lang="en-US" sz="2000" b="1" smtClean="0"/>
              <a:t>d'</a:t>
            </a:r>
            <a:r>
              <a:rPr lang="en-US" sz="2000" smtClean="0"/>
              <a:t> or Response Sensitivity</a:t>
            </a:r>
          </a:p>
          <a:p>
            <a:pPr lvl="1" eaLnBrk="1" hangingPunct="1"/>
            <a:r>
              <a:rPr lang="en-US" smtClean="0"/>
              <a:t>decrement of performance in differentiating signals (targets) from noise (nontargets)</a:t>
            </a:r>
          </a:p>
        </p:txBody>
      </p:sp>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7394" name="Rectangle 2"/>
          <p:cNvSpPr>
            <a:spLocks noGrp="1" noChangeArrowheads="1"/>
          </p:cNvSpPr>
          <p:nvPr>
            <p:ph type="title"/>
          </p:nvPr>
        </p:nvSpPr>
        <p:spPr/>
        <p:txBody>
          <a:bodyPr/>
          <a:lstStyle/>
          <a:p>
            <a:pPr eaLnBrk="1" hangingPunct="1"/>
            <a:r>
              <a:rPr lang="en-US" smtClean="0"/>
              <a:t>T.O.V.A. Variables II</a:t>
            </a:r>
          </a:p>
        </p:txBody>
      </p:sp>
      <p:sp>
        <p:nvSpPr>
          <p:cNvPr id="187395" name="Rectangle 3"/>
          <p:cNvSpPr>
            <a:spLocks noGrp="1" noChangeArrowheads="1"/>
          </p:cNvSpPr>
          <p:nvPr>
            <p:ph idx="1"/>
          </p:nvPr>
        </p:nvSpPr>
        <p:spPr/>
        <p:txBody>
          <a:bodyPr/>
          <a:lstStyle/>
          <a:p>
            <a:pPr eaLnBrk="1" hangingPunct="1"/>
            <a:r>
              <a:rPr lang="en-US" sz="2000" smtClean="0"/>
              <a:t>Errors of </a:t>
            </a:r>
            <a:r>
              <a:rPr lang="en-US" sz="2000" b="1" smtClean="0"/>
              <a:t>Commission</a:t>
            </a:r>
            <a:endParaRPr lang="en-US" sz="2000" smtClean="0"/>
          </a:p>
          <a:p>
            <a:pPr lvl="1" eaLnBrk="1" hangingPunct="1"/>
            <a:r>
              <a:rPr lang="en-US" smtClean="0"/>
              <a:t>responding incorrectly to a nontarget; a measure of impulsivity and/or disinhibition</a:t>
            </a:r>
            <a:br>
              <a:rPr lang="en-US" smtClean="0"/>
            </a:br>
            <a:endParaRPr lang="en-US" smtClean="0"/>
          </a:p>
          <a:p>
            <a:pPr eaLnBrk="1" hangingPunct="1"/>
            <a:r>
              <a:rPr lang="en-US" sz="2000" smtClean="0"/>
              <a:t>Errors of </a:t>
            </a:r>
            <a:r>
              <a:rPr lang="en-US" sz="2000" b="1" smtClean="0"/>
              <a:t>Omission</a:t>
            </a:r>
            <a:endParaRPr lang="en-US" smtClean="0"/>
          </a:p>
          <a:p>
            <a:pPr lvl="1" eaLnBrk="1" hangingPunct="1"/>
            <a:r>
              <a:rPr lang="en-US" smtClean="0"/>
              <a:t>not responding to a target; a measure of inattention</a:t>
            </a:r>
          </a:p>
        </p:txBody>
      </p:sp>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9442" name="Rectangle 2"/>
          <p:cNvSpPr>
            <a:spLocks noGrp="1" noChangeArrowheads="1"/>
          </p:cNvSpPr>
          <p:nvPr>
            <p:ph type="title"/>
          </p:nvPr>
        </p:nvSpPr>
        <p:spPr/>
        <p:txBody>
          <a:bodyPr/>
          <a:lstStyle/>
          <a:p>
            <a:pPr eaLnBrk="1" hangingPunct="1"/>
            <a:r>
              <a:rPr lang="en-US" smtClean="0"/>
              <a:t>T.O.V.A. Variables III</a:t>
            </a:r>
          </a:p>
        </p:txBody>
      </p:sp>
      <p:sp>
        <p:nvSpPr>
          <p:cNvPr id="189443" name="Rectangle 3"/>
          <p:cNvSpPr>
            <a:spLocks noGrp="1" noChangeArrowheads="1"/>
          </p:cNvSpPr>
          <p:nvPr>
            <p:ph idx="1"/>
          </p:nvPr>
        </p:nvSpPr>
        <p:spPr/>
        <p:txBody>
          <a:bodyPr/>
          <a:lstStyle/>
          <a:p>
            <a:pPr eaLnBrk="1" hangingPunct="1"/>
            <a:r>
              <a:rPr lang="en-US" sz="1800" b="1" smtClean="0"/>
              <a:t>Anticipatory Responses</a:t>
            </a:r>
            <a:endParaRPr lang="en-US" sz="1800" smtClean="0"/>
          </a:p>
          <a:p>
            <a:pPr lvl="1" eaLnBrk="1" hangingPunct="1"/>
            <a:r>
              <a:rPr lang="en-US" sz="1800" smtClean="0"/>
              <a:t>responding &lt;150 ms after stimulus; a measure of guessing</a:t>
            </a:r>
          </a:p>
          <a:p>
            <a:pPr lvl="1" eaLnBrk="1" hangingPunct="1"/>
            <a:endParaRPr lang="en-US" sz="1800" smtClean="0"/>
          </a:p>
          <a:p>
            <a:pPr eaLnBrk="1" hangingPunct="1"/>
            <a:r>
              <a:rPr lang="en-US" sz="1800" b="1" smtClean="0"/>
              <a:t>Post-Commission Response Time</a:t>
            </a:r>
          </a:p>
          <a:p>
            <a:pPr lvl="1" eaLnBrk="1" hangingPunct="1"/>
            <a:r>
              <a:rPr lang="en-US" sz="1800" smtClean="0"/>
              <a:t>Response Time following a Commission Error; self control measure</a:t>
            </a:r>
          </a:p>
          <a:p>
            <a:pPr lvl="1" eaLnBrk="1" hangingPunct="1"/>
            <a:endParaRPr lang="en-US" sz="1800" smtClean="0"/>
          </a:p>
          <a:p>
            <a:pPr eaLnBrk="1" hangingPunct="1"/>
            <a:r>
              <a:rPr lang="en-US" sz="1800" b="1" smtClean="0"/>
              <a:t>Multiple Responses</a:t>
            </a:r>
            <a:endParaRPr lang="en-US" sz="1800" smtClean="0"/>
          </a:p>
          <a:p>
            <a:pPr lvl="1" eaLnBrk="1" hangingPunct="1"/>
            <a:r>
              <a:rPr lang="en-US" sz="1800" smtClean="0"/>
              <a:t>more than one response per stimulus; a reflection of neurological status and/or test taking behavior</a:t>
            </a:r>
          </a:p>
          <a:p>
            <a:pPr lvl="1" eaLnBrk="1" hangingPunct="1"/>
            <a:endParaRPr lang="en-US" sz="1800" smtClean="0"/>
          </a:p>
          <a:p>
            <a:pPr eaLnBrk="1" hangingPunct="1"/>
            <a:r>
              <a:rPr lang="en-US" sz="1800" b="1" smtClean="0"/>
              <a:t>Commission Error Response Time</a:t>
            </a:r>
          </a:p>
          <a:p>
            <a:pPr lvl="1" eaLnBrk="1" hangingPunct="1"/>
            <a:r>
              <a:rPr lang="en-US" sz="1800" smtClean="0"/>
              <a:t>Response time when making a commission error</a:t>
            </a:r>
          </a:p>
          <a:p>
            <a:pPr lvl="1" eaLnBrk="1" hangingPunct="1"/>
            <a:endParaRPr lang="en-US" sz="1800" smtClean="0"/>
          </a:p>
        </p:txBody>
      </p:sp>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1491" name="Rectangle 19"/>
          <p:cNvSpPr>
            <a:spLocks noGrp="1" noChangeArrowheads="1"/>
          </p:cNvSpPr>
          <p:nvPr>
            <p:ph type="title"/>
          </p:nvPr>
        </p:nvSpPr>
        <p:spPr/>
        <p:txBody>
          <a:bodyPr/>
          <a:lstStyle/>
          <a:p>
            <a:pPr eaLnBrk="1" hangingPunct="1"/>
            <a:r>
              <a:rPr lang="en-US" smtClean="0"/>
              <a:t>Norms</a:t>
            </a:r>
          </a:p>
        </p:txBody>
      </p:sp>
      <p:graphicFrame>
        <p:nvGraphicFramePr>
          <p:cNvPr id="191490" name="Object 2"/>
          <p:cNvGraphicFramePr>
            <a:graphicFrameLocks noChangeAspect="1"/>
          </p:cNvGraphicFramePr>
          <p:nvPr>
            <p:ph idx="1"/>
          </p:nvPr>
        </p:nvGraphicFramePr>
        <p:xfrm>
          <a:off x="458788" y="2165350"/>
          <a:ext cx="8226425" cy="3929063"/>
        </p:xfrm>
        <a:graphic>
          <a:graphicData uri="http://schemas.openxmlformats.org/presentationml/2006/ole">
            <p:oleObj spid="_x0000_s191490" name="Picture" r:id="rId4" imgW="14441916" imgH="6897063" progId="Word.Picture.8">
              <p:embed/>
            </p:oleObj>
          </a:graphicData>
        </a:graphic>
      </p:graphicFrame>
      <p:sp>
        <p:nvSpPr>
          <p:cNvPr id="191492" name="Text Box 15"/>
          <p:cNvSpPr txBox="1">
            <a:spLocks noChangeArrowheads="1"/>
          </p:cNvSpPr>
          <p:nvPr/>
        </p:nvSpPr>
        <p:spPr bwMode="auto">
          <a:xfrm>
            <a:off x="76200" y="3581400"/>
            <a:ext cx="914400" cy="830263"/>
          </a:xfrm>
          <a:prstGeom prst="rect">
            <a:avLst/>
          </a:prstGeom>
          <a:noFill/>
          <a:ln w="9525">
            <a:noFill/>
            <a:miter lim="800000"/>
            <a:headEnd/>
            <a:tailEnd/>
          </a:ln>
        </p:spPr>
        <p:txBody>
          <a:bodyPr lIns="91435" tIns="45718" rIns="91435" bIns="45718">
            <a:spAutoFit/>
          </a:bodyPr>
          <a:lstStyle/>
          <a:p>
            <a:pPr eaLnBrk="0" hangingPunct="0">
              <a:spcBef>
                <a:spcPct val="50000"/>
              </a:spcBef>
            </a:pPr>
            <a:r>
              <a:rPr lang="en-US" sz="1200" b="1">
                <a:latin typeface="Arial Narrow" charset="0"/>
              </a:rPr>
              <a:t>Standard Deviation of Response Time (ms)</a:t>
            </a:r>
          </a:p>
        </p:txBody>
      </p:sp>
      <p:sp>
        <p:nvSpPr>
          <p:cNvPr id="191493" name="Text Box 17"/>
          <p:cNvSpPr txBox="1">
            <a:spLocks noChangeArrowheads="1"/>
          </p:cNvSpPr>
          <p:nvPr/>
        </p:nvSpPr>
        <p:spPr bwMode="auto">
          <a:xfrm>
            <a:off x="3962400" y="5410200"/>
            <a:ext cx="1600200" cy="461963"/>
          </a:xfrm>
          <a:prstGeom prst="rect">
            <a:avLst/>
          </a:prstGeom>
          <a:noFill/>
          <a:ln w="9525">
            <a:noFill/>
            <a:miter lim="800000"/>
            <a:headEnd/>
            <a:tailEnd/>
          </a:ln>
        </p:spPr>
        <p:txBody>
          <a:bodyPr lIns="91435" tIns="45718" rIns="91435" bIns="45718">
            <a:spAutoFit/>
          </a:bodyPr>
          <a:lstStyle/>
          <a:p>
            <a:pPr eaLnBrk="0" hangingPunct="0">
              <a:spcBef>
                <a:spcPct val="50000"/>
              </a:spcBef>
            </a:pPr>
            <a:r>
              <a:rPr lang="en-US">
                <a:latin typeface="Arial Narrow" charset="0"/>
              </a:rPr>
              <a:t>Age</a:t>
            </a:r>
            <a:endParaRPr lang="en-US" sz="2400">
              <a:latin typeface="Times New Roman" charset="0"/>
            </a:endParaRPr>
          </a:p>
        </p:txBody>
      </p:sp>
      <p:sp>
        <p:nvSpPr>
          <p:cNvPr id="191494" name="Text Box 18"/>
          <p:cNvSpPr txBox="1">
            <a:spLocks noChangeArrowheads="1"/>
          </p:cNvSpPr>
          <p:nvPr/>
        </p:nvSpPr>
        <p:spPr bwMode="auto">
          <a:xfrm>
            <a:off x="914400" y="1582738"/>
            <a:ext cx="7924800" cy="784225"/>
          </a:xfrm>
          <a:prstGeom prst="rect">
            <a:avLst/>
          </a:prstGeom>
          <a:noFill/>
          <a:ln w="9525">
            <a:noFill/>
            <a:miter lim="800000"/>
            <a:headEnd/>
            <a:tailEnd/>
          </a:ln>
        </p:spPr>
        <p:txBody>
          <a:bodyPr lIns="91435" tIns="45718" rIns="91435" bIns="45718">
            <a:spAutoFit/>
          </a:bodyPr>
          <a:lstStyle/>
          <a:p>
            <a:pPr>
              <a:spcBef>
                <a:spcPct val="50000"/>
              </a:spcBef>
            </a:pPr>
            <a:r>
              <a:rPr lang="en-US"/>
              <a:t>Variability (SD, ms): Total Test – Females</a:t>
            </a:r>
          </a:p>
          <a:p>
            <a:pPr>
              <a:spcBef>
                <a:spcPct val="50000"/>
              </a:spcBef>
            </a:pPr>
            <a:r>
              <a:rPr lang="en-US"/>
              <a:t>[Mean </a:t>
            </a:r>
            <a:r>
              <a:rPr lang="en-US" u="sng"/>
              <a:t>+</a:t>
            </a:r>
            <a:r>
              <a:rPr lang="en-US"/>
              <a:t> SD]</a:t>
            </a:r>
          </a:p>
        </p:txBody>
      </p:sp>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3538" name="Rectangle 6"/>
          <p:cNvSpPr>
            <a:spLocks noGrp="1" noChangeArrowheads="1"/>
          </p:cNvSpPr>
          <p:nvPr>
            <p:ph type="ctrTitle"/>
          </p:nvPr>
        </p:nvSpPr>
        <p:spPr>
          <a:xfrm>
            <a:off x="685800" y="2590800"/>
            <a:ext cx="7772400" cy="1470025"/>
          </a:xfrm>
        </p:spPr>
        <p:txBody>
          <a:bodyPr/>
          <a:lstStyle/>
          <a:p>
            <a:pPr eaLnBrk="1" hangingPunct="1"/>
            <a:r>
              <a:rPr lang="en-US" sz="3600" smtClean="0"/>
              <a:t>The T.O.V.A. does not diagnose ADHD</a:t>
            </a:r>
          </a:p>
        </p:txBody>
      </p:sp>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5586" name="Rectangle 2"/>
          <p:cNvSpPr>
            <a:spLocks noGrp="1" noChangeArrowheads="1"/>
          </p:cNvSpPr>
          <p:nvPr>
            <p:ph type="ctrTitle"/>
          </p:nvPr>
        </p:nvSpPr>
        <p:spPr>
          <a:xfrm>
            <a:off x="685800" y="2590800"/>
            <a:ext cx="7772400" cy="1470025"/>
          </a:xfrm>
        </p:spPr>
        <p:txBody>
          <a:bodyPr>
            <a:normAutofit fontScale="90000"/>
          </a:bodyPr>
          <a:lstStyle/>
          <a:p>
            <a:pPr eaLnBrk="1" hangingPunct="1"/>
            <a:r>
              <a:rPr lang="en-US" sz="3600" smtClean="0"/>
              <a:t>The T.O.V.A. measures attention, impulsivity, reaction time and consistency.</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p:txBody>
          <a:bodyPr>
            <a:normAutofit fontScale="90000"/>
          </a:bodyPr>
          <a:lstStyle/>
          <a:p>
            <a:pPr eaLnBrk="1" hangingPunct="1"/>
            <a:r>
              <a:rPr lang="en-US" smtClean="0"/>
              <a:t>Response Histogram Illustration 2</a:t>
            </a:r>
          </a:p>
        </p:txBody>
      </p:sp>
      <p:pic>
        <p:nvPicPr>
          <p:cNvPr id="34819" name="Picture 5" descr="Medication response (histogram) on med"/>
          <p:cNvPicPr>
            <a:picLocks noChangeAspect="1" noChangeArrowheads="1"/>
          </p:cNvPicPr>
          <p:nvPr/>
        </p:nvPicPr>
        <p:blipFill>
          <a:blip r:embed="rId3"/>
          <a:srcRect t="5103"/>
          <a:stretch>
            <a:fillRect/>
          </a:stretch>
        </p:blipFill>
        <p:spPr bwMode="auto">
          <a:xfrm>
            <a:off x="454025" y="1828800"/>
            <a:ext cx="8235950" cy="42513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1730" name="Rectangle 2"/>
          <p:cNvSpPr>
            <a:spLocks noGrp="1" noChangeArrowheads="1"/>
          </p:cNvSpPr>
          <p:nvPr>
            <p:ph type="title"/>
          </p:nvPr>
        </p:nvSpPr>
        <p:spPr/>
        <p:txBody>
          <a:bodyPr/>
          <a:lstStyle/>
          <a:p>
            <a:pPr eaLnBrk="1" hangingPunct="1"/>
            <a:r>
              <a:rPr lang="en-US" smtClean="0"/>
              <a:t>Uses of the T.O.V.A. I</a:t>
            </a:r>
          </a:p>
        </p:txBody>
      </p:sp>
      <p:sp>
        <p:nvSpPr>
          <p:cNvPr id="201731" name="Rectangle 3"/>
          <p:cNvSpPr>
            <a:spLocks noGrp="1" noChangeArrowheads="1"/>
          </p:cNvSpPr>
          <p:nvPr>
            <p:ph idx="1"/>
          </p:nvPr>
        </p:nvSpPr>
        <p:spPr/>
        <p:txBody>
          <a:bodyPr/>
          <a:lstStyle/>
          <a:p>
            <a:pPr eaLnBrk="1" hangingPunct="1"/>
            <a:r>
              <a:rPr lang="en-US" b="1" smtClean="0"/>
              <a:t>Screen children and adults for attention problems </a:t>
            </a:r>
          </a:p>
          <a:p>
            <a:pPr eaLnBrk="1" hangingPunct="1"/>
            <a:endParaRPr lang="en-US" b="1" smtClean="0"/>
          </a:p>
          <a:p>
            <a:pPr eaLnBrk="1" hangingPunct="1"/>
            <a:r>
              <a:rPr lang="en-US" b="1" smtClean="0"/>
              <a:t>Establish baseline for tracking attention problems over time</a:t>
            </a:r>
          </a:p>
          <a:p>
            <a:pPr eaLnBrk="1" hangingPunct="1">
              <a:buFontTx/>
              <a:buNone/>
            </a:pPr>
            <a:endParaRPr lang="en-US" b="1" smtClean="0"/>
          </a:p>
        </p:txBody>
      </p:sp>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0162" name="Rectangle 2"/>
          <p:cNvSpPr>
            <a:spLocks noGrp="1" noChangeArrowheads="1"/>
          </p:cNvSpPr>
          <p:nvPr>
            <p:ph type="title"/>
          </p:nvPr>
        </p:nvSpPr>
        <p:spPr/>
        <p:txBody>
          <a:bodyPr/>
          <a:lstStyle/>
          <a:p>
            <a:pPr eaLnBrk="1" hangingPunct="1"/>
            <a:r>
              <a:rPr lang="en-US" smtClean="0"/>
              <a:t>Uses of the T.O.V.A. IV</a:t>
            </a:r>
          </a:p>
        </p:txBody>
      </p:sp>
      <p:sp>
        <p:nvSpPr>
          <p:cNvPr id="220163" name="Rectangle 3"/>
          <p:cNvSpPr>
            <a:spLocks noGrp="1" noChangeArrowheads="1"/>
          </p:cNvSpPr>
          <p:nvPr>
            <p:ph idx="1"/>
          </p:nvPr>
        </p:nvSpPr>
        <p:spPr/>
        <p:txBody>
          <a:bodyPr/>
          <a:lstStyle/>
          <a:p>
            <a:pPr eaLnBrk="1" hangingPunct="1"/>
            <a:r>
              <a:rPr lang="en-US" b="1" smtClean="0"/>
              <a:t>Monitor treatment</a:t>
            </a:r>
            <a:endParaRPr lang="en-US" smtClean="0"/>
          </a:p>
        </p:txBody>
      </p:sp>
    </p:spTree>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2210" name="Rectangle 7"/>
          <p:cNvSpPr>
            <a:spLocks noChangeArrowheads="1"/>
          </p:cNvSpPr>
          <p:nvPr/>
        </p:nvSpPr>
        <p:spPr bwMode="auto">
          <a:xfrm>
            <a:off x="990600" y="1447800"/>
            <a:ext cx="5562600" cy="3733800"/>
          </a:xfrm>
          <a:prstGeom prst="rect">
            <a:avLst/>
          </a:prstGeom>
          <a:noFill/>
          <a:ln w="1588">
            <a:solidFill>
              <a:srgbClr val="FFFFFE"/>
            </a:solidFill>
            <a:miter lim="800000"/>
            <a:headEnd/>
            <a:tailEnd/>
          </a:ln>
        </p:spPr>
        <p:txBody>
          <a:bodyPr/>
          <a:lstStyle/>
          <a:p>
            <a:endParaRPr lang="en-US"/>
          </a:p>
        </p:txBody>
      </p:sp>
      <p:sp>
        <p:nvSpPr>
          <p:cNvPr id="222211" name="Rectangle 8"/>
          <p:cNvSpPr>
            <a:spLocks noChangeArrowheads="1"/>
          </p:cNvSpPr>
          <p:nvPr/>
        </p:nvSpPr>
        <p:spPr bwMode="auto">
          <a:xfrm>
            <a:off x="4116388" y="5657850"/>
            <a:ext cx="1870075" cy="176213"/>
          </a:xfrm>
          <a:prstGeom prst="rect">
            <a:avLst/>
          </a:prstGeom>
          <a:noFill/>
          <a:ln w="9525">
            <a:noFill/>
            <a:miter lim="800000"/>
            <a:headEnd/>
            <a:tailEnd/>
          </a:ln>
        </p:spPr>
        <p:txBody>
          <a:bodyPr/>
          <a:lstStyle/>
          <a:p>
            <a:endParaRPr lang="en-US"/>
          </a:p>
        </p:txBody>
      </p:sp>
      <p:sp>
        <p:nvSpPr>
          <p:cNvPr id="222212" name="Rectangle 11"/>
          <p:cNvSpPr>
            <a:spLocks noChangeArrowheads="1"/>
          </p:cNvSpPr>
          <p:nvPr/>
        </p:nvSpPr>
        <p:spPr bwMode="auto">
          <a:xfrm>
            <a:off x="4103688" y="5780088"/>
            <a:ext cx="1984375" cy="176212"/>
          </a:xfrm>
          <a:prstGeom prst="rect">
            <a:avLst/>
          </a:prstGeom>
          <a:noFill/>
          <a:ln w="9525">
            <a:noFill/>
            <a:miter lim="800000"/>
            <a:headEnd/>
            <a:tailEnd/>
          </a:ln>
        </p:spPr>
        <p:txBody>
          <a:bodyPr/>
          <a:lstStyle/>
          <a:p>
            <a:endParaRPr lang="en-US"/>
          </a:p>
        </p:txBody>
      </p:sp>
      <p:sp>
        <p:nvSpPr>
          <p:cNvPr id="222213" name="Rectangle 14"/>
          <p:cNvSpPr>
            <a:spLocks noChangeArrowheads="1"/>
          </p:cNvSpPr>
          <p:nvPr/>
        </p:nvSpPr>
        <p:spPr bwMode="auto">
          <a:xfrm>
            <a:off x="3863975" y="5910263"/>
            <a:ext cx="4203700" cy="177800"/>
          </a:xfrm>
          <a:prstGeom prst="rect">
            <a:avLst/>
          </a:prstGeom>
          <a:noFill/>
          <a:ln w="9525">
            <a:noFill/>
            <a:miter lim="800000"/>
            <a:headEnd/>
            <a:tailEnd/>
          </a:ln>
        </p:spPr>
        <p:txBody>
          <a:bodyPr/>
          <a:lstStyle/>
          <a:p>
            <a:endParaRPr lang="en-US"/>
          </a:p>
        </p:txBody>
      </p:sp>
      <p:sp>
        <p:nvSpPr>
          <p:cNvPr id="222214" name="Rectangle 19"/>
          <p:cNvSpPr>
            <a:spLocks noChangeArrowheads="1"/>
          </p:cNvSpPr>
          <p:nvPr/>
        </p:nvSpPr>
        <p:spPr bwMode="auto">
          <a:xfrm>
            <a:off x="4283075" y="4356100"/>
            <a:ext cx="3622675" cy="177800"/>
          </a:xfrm>
          <a:prstGeom prst="rect">
            <a:avLst/>
          </a:prstGeom>
          <a:noFill/>
          <a:ln w="9525">
            <a:noFill/>
            <a:miter lim="800000"/>
            <a:headEnd/>
            <a:tailEnd/>
          </a:ln>
        </p:spPr>
        <p:txBody>
          <a:bodyPr/>
          <a:lstStyle/>
          <a:p>
            <a:endParaRPr lang="en-US"/>
          </a:p>
        </p:txBody>
      </p:sp>
      <p:sp>
        <p:nvSpPr>
          <p:cNvPr id="222215" name="Rectangle 21"/>
          <p:cNvSpPr>
            <a:spLocks noChangeArrowheads="1"/>
          </p:cNvSpPr>
          <p:nvPr/>
        </p:nvSpPr>
        <p:spPr bwMode="auto">
          <a:xfrm>
            <a:off x="3983038" y="4478338"/>
            <a:ext cx="4086225" cy="177800"/>
          </a:xfrm>
          <a:prstGeom prst="rect">
            <a:avLst/>
          </a:prstGeom>
          <a:noFill/>
          <a:ln w="9525">
            <a:noFill/>
            <a:miter lim="800000"/>
            <a:headEnd/>
            <a:tailEnd/>
          </a:ln>
        </p:spPr>
        <p:txBody>
          <a:bodyPr/>
          <a:lstStyle/>
          <a:p>
            <a:endParaRPr lang="en-US"/>
          </a:p>
        </p:txBody>
      </p:sp>
      <p:sp>
        <p:nvSpPr>
          <p:cNvPr id="222216" name="Rectangle 33"/>
          <p:cNvSpPr>
            <a:spLocks noChangeArrowheads="1"/>
          </p:cNvSpPr>
          <p:nvPr/>
        </p:nvSpPr>
        <p:spPr bwMode="auto">
          <a:xfrm>
            <a:off x="3478213" y="5448300"/>
            <a:ext cx="1054100" cy="176213"/>
          </a:xfrm>
          <a:prstGeom prst="rect">
            <a:avLst/>
          </a:prstGeom>
          <a:noFill/>
          <a:ln w="9525">
            <a:noFill/>
            <a:miter lim="800000"/>
            <a:headEnd/>
            <a:tailEnd/>
          </a:ln>
        </p:spPr>
        <p:txBody>
          <a:bodyPr/>
          <a:lstStyle/>
          <a:p>
            <a:endParaRPr lang="en-US"/>
          </a:p>
        </p:txBody>
      </p:sp>
      <p:sp>
        <p:nvSpPr>
          <p:cNvPr id="222217" name="Rectangle 58"/>
          <p:cNvSpPr>
            <a:spLocks noChangeArrowheads="1"/>
          </p:cNvSpPr>
          <p:nvPr/>
        </p:nvSpPr>
        <p:spPr bwMode="auto">
          <a:xfrm>
            <a:off x="2405063" y="4460875"/>
            <a:ext cx="0" cy="2370138"/>
          </a:xfrm>
          <a:prstGeom prst="rect">
            <a:avLst/>
          </a:prstGeom>
          <a:noFill/>
          <a:ln w="9525">
            <a:noFill/>
            <a:miter lim="800000"/>
            <a:headEnd/>
            <a:tailEnd/>
          </a:ln>
        </p:spPr>
        <p:txBody>
          <a:bodyPr wrap="none" lIns="0" tIns="0" rIns="0" bIns="0">
            <a:spAutoFit/>
          </a:bodyPr>
          <a:lstStyle/>
          <a:p>
            <a:pPr algn="l"/>
            <a:endParaRPr lang="en-US" sz="800">
              <a:solidFill>
                <a:srgbClr val="000000"/>
              </a:solidFill>
              <a:latin typeface="Courier" charset="0"/>
            </a:endParaRPr>
          </a:p>
          <a:p>
            <a:pPr algn="l"/>
            <a:endParaRPr lang="en-US" sz="800">
              <a:solidFill>
                <a:srgbClr val="000000"/>
              </a:solidFill>
              <a:latin typeface="Courier" charset="0"/>
            </a:endParaRPr>
          </a:p>
          <a:p>
            <a:pPr algn="l"/>
            <a:endParaRPr lang="en-US" sz="800">
              <a:solidFill>
                <a:srgbClr val="000000"/>
              </a:solidFill>
              <a:latin typeface="Courier" charset="0"/>
            </a:endParaRPr>
          </a:p>
          <a:p>
            <a:pPr algn="l"/>
            <a:endParaRPr lang="en-US" sz="800">
              <a:solidFill>
                <a:srgbClr val="000000"/>
              </a:solidFill>
              <a:latin typeface="Courier" charset="0"/>
            </a:endParaRPr>
          </a:p>
          <a:p>
            <a:pPr algn="l"/>
            <a:endParaRPr lang="en-US" sz="800">
              <a:solidFill>
                <a:srgbClr val="000000"/>
              </a:solidFill>
              <a:latin typeface="Courier" charset="0"/>
            </a:endParaRPr>
          </a:p>
          <a:p>
            <a:pPr algn="l"/>
            <a:endParaRPr lang="en-US" sz="800">
              <a:solidFill>
                <a:srgbClr val="000000"/>
              </a:solidFill>
              <a:latin typeface="Courier" charset="0"/>
            </a:endParaRPr>
          </a:p>
          <a:p>
            <a:pPr algn="l"/>
            <a:endParaRPr lang="en-US" sz="800">
              <a:solidFill>
                <a:srgbClr val="000000"/>
              </a:solidFill>
              <a:latin typeface="Courier" charset="0"/>
            </a:endParaRPr>
          </a:p>
          <a:p>
            <a:pPr algn="l"/>
            <a:endParaRPr lang="en-US" sz="800">
              <a:solidFill>
                <a:srgbClr val="000000"/>
              </a:solidFill>
              <a:latin typeface="Courier" charset="0"/>
            </a:endParaRPr>
          </a:p>
          <a:p>
            <a:pPr algn="l"/>
            <a:endParaRPr lang="en-US" sz="800">
              <a:solidFill>
                <a:srgbClr val="000000"/>
              </a:solidFill>
              <a:latin typeface="Courier" charset="0"/>
            </a:endParaRPr>
          </a:p>
          <a:p>
            <a:pPr algn="l"/>
            <a:endParaRPr lang="en-US" sz="800">
              <a:solidFill>
                <a:srgbClr val="000000"/>
              </a:solidFill>
              <a:latin typeface="Courier" charset="0"/>
            </a:endParaRPr>
          </a:p>
          <a:p>
            <a:pPr algn="l"/>
            <a:endParaRPr lang="en-US" sz="800">
              <a:solidFill>
                <a:srgbClr val="000000"/>
              </a:solidFill>
              <a:latin typeface="Courier" charset="0"/>
            </a:endParaRPr>
          </a:p>
          <a:p>
            <a:pPr algn="l"/>
            <a:endParaRPr lang="en-US" sz="800">
              <a:solidFill>
                <a:srgbClr val="000000"/>
              </a:solidFill>
              <a:latin typeface="Courier" charset="0"/>
            </a:endParaRPr>
          </a:p>
          <a:p>
            <a:pPr algn="l"/>
            <a:endParaRPr lang="en-US" sz="800">
              <a:solidFill>
                <a:srgbClr val="000000"/>
              </a:solidFill>
              <a:latin typeface="Courier" charset="0"/>
            </a:endParaRPr>
          </a:p>
          <a:p>
            <a:pPr algn="l"/>
            <a:endParaRPr lang="en-US" sz="800">
              <a:solidFill>
                <a:srgbClr val="000000"/>
              </a:solidFill>
              <a:latin typeface="Courier" charset="0"/>
            </a:endParaRPr>
          </a:p>
          <a:p>
            <a:pPr algn="l"/>
            <a:endParaRPr lang="en-US" sz="800">
              <a:solidFill>
                <a:srgbClr val="000000"/>
              </a:solidFill>
              <a:latin typeface="Courier" charset="0"/>
            </a:endParaRPr>
          </a:p>
          <a:p>
            <a:pPr algn="l"/>
            <a:endParaRPr lang="en-US" sz="800">
              <a:solidFill>
                <a:srgbClr val="000000"/>
              </a:solidFill>
              <a:latin typeface="Courier" charset="0"/>
            </a:endParaRPr>
          </a:p>
          <a:p>
            <a:pPr algn="l"/>
            <a:endParaRPr lang="en-US" sz="800">
              <a:solidFill>
                <a:srgbClr val="000000"/>
              </a:solidFill>
              <a:latin typeface="Courier" charset="0"/>
            </a:endParaRPr>
          </a:p>
          <a:p>
            <a:pPr algn="l"/>
            <a:endParaRPr lang="en-US"/>
          </a:p>
        </p:txBody>
      </p:sp>
      <p:sp>
        <p:nvSpPr>
          <p:cNvPr id="222218" name="Rectangle 70"/>
          <p:cNvSpPr>
            <a:spLocks noChangeArrowheads="1"/>
          </p:cNvSpPr>
          <p:nvPr/>
        </p:nvSpPr>
        <p:spPr bwMode="auto">
          <a:xfrm>
            <a:off x="3284538" y="5308600"/>
            <a:ext cx="234950" cy="177800"/>
          </a:xfrm>
          <a:prstGeom prst="rect">
            <a:avLst/>
          </a:prstGeom>
          <a:noFill/>
          <a:ln w="9525">
            <a:noFill/>
            <a:miter lim="800000"/>
            <a:headEnd/>
            <a:tailEnd/>
          </a:ln>
        </p:spPr>
        <p:txBody>
          <a:bodyPr/>
          <a:lstStyle/>
          <a:p>
            <a:endParaRPr lang="en-US"/>
          </a:p>
        </p:txBody>
      </p:sp>
      <p:sp>
        <p:nvSpPr>
          <p:cNvPr id="222219" name="Rectangle 74"/>
          <p:cNvSpPr>
            <a:spLocks noChangeArrowheads="1"/>
          </p:cNvSpPr>
          <p:nvPr/>
        </p:nvSpPr>
        <p:spPr bwMode="auto">
          <a:xfrm>
            <a:off x="3421063" y="5335588"/>
            <a:ext cx="234950" cy="176212"/>
          </a:xfrm>
          <a:prstGeom prst="rect">
            <a:avLst/>
          </a:prstGeom>
          <a:noFill/>
          <a:ln w="9525">
            <a:noFill/>
            <a:miter lim="800000"/>
            <a:headEnd/>
            <a:tailEnd/>
          </a:ln>
        </p:spPr>
        <p:txBody>
          <a:bodyPr/>
          <a:lstStyle/>
          <a:p>
            <a:endParaRPr lang="en-US"/>
          </a:p>
        </p:txBody>
      </p:sp>
      <p:sp>
        <p:nvSpPr>
          <p:cNvPr id="222220" name="Rectangle 76"/>
          <p:cNvSpPr>
            <a:spLocks noChangeArrowheads="1"/>
          </p:cNvSpPr>
          <p:nvPr/>
        </p:nvSpPr>
        <p:spPr bwMode="auto">
          <a:xfrm>
            <a:off x="3511550" y="5335588"/>
            <a:ext cx="938213" cy="176212"/>
          </a:xfrm>
          <a:prstGeom prst="rect">
            <a:avLst/>
          </a:prstGeom>
          <a:noFill/>
          <a:ln w="9525">
            <a:noFill/>
            <a:miter lim="800000"/>
            <a:headEnd/>
            <a:tailEnd/>
          </a:ln>
        </p:spPr>
        <p:txBody>
          <a:bodyPr/>
          <a:lstStyle/>
          <a:p>
            <a:endParaRPr lang="en-US"/>
          </a:p>
        </p:txBody>
      </p:sp>
      <p:sp>
        <p:nvSpPr>
          <p:cNvPr id="222221" name="Rectangle 77"/>
          <p:cNvSpPr>
            <a:spLocks noChangeArrowheads="1"/>
          </p:cNvSpPr>
          <p:nvPr/>
        </p:nvSpPr>
        <p:spPr bwMode="auto">
          <a:xfrm>
            <a:off x="3567113" y="5334000"/>
            <a:ext cx="28575" cy="123825"/>
          </a:xfrm>
          <a:prstGeom prst="rect">
            <a:avLst/>
          </a:prstGeom>
          <a:noFill/>
          <a:ln w="9525">
            <a:noFill/>
            <a:miter lim="800000"/>
            <a:headEnd/>
            <a:tailEnd/>
          </a:ln>
        </p:spPr>
        <p:txBody>
          <a:bodyPr wrap="none" lIns="0" tIns="0" rIns="0" bIns="0">
            <a:spAutoFit/>
          </a:bodyPr>
          <a:lstStyle/>
          <a:p>
            <a:pPr algn="l"/>
            <a:r>
              <a:rPr lang="en-US" sz="800">
                <a:solidFill>
                  <a:srgbClr val="000000"/>
                </a:solidFill>
                <a:latin typeface="Courier" charset="0"/>
              </a:rPr>
              <a:t> </a:t>
            </a:r>
            <a:endParaRPr lang="en-US"/>
          </a:p>
        </p:txBody>
      </p:sp>
      <p:sp>
        <p:nvSpPr>
          <p:cNvPr id="222222" name="Rectangle 82"/>
          <p:cNvSpPr>
            <a:spLocks noChangeArrowheads="1"/>
          </p:cNvSpPr>
          <p:nvPr/>
        </p:nvSpPr>
        <p:spPr bwMode="auto">
          <a:xfrm>
            <a:off x="4176713" y="5335588"/>
            <a:ext cx="236537" cy="176212"/>
          </a:xfrm>
          <a:prstGeom prst="rect">
            <a:avLst/>
          </a:prstGeom>
          <a:noFill/>
          <a:ln w="9525">
            <a:noFill/>
            <a:miter lim="800000"/>
            <a:headEnd/>
            <a:tailEnd/>
          </a:ln>
        </p:spPr>
        <p:txBody>
          <a:bodyPr/>
          <a:lstStyle/>
          <a:p>
            <a:endParaRPr lang="en-US"/>
          </a:p>
        </p:txBody>
      </p:sp>
      <p:sp>
        <p:nvSpPr>
          <p:cNvPr id="222223" name="Rectangle 84"/>
          <p:cNvSpPr>
            <a:spLocks noChangeArrowheads="1"/>
          </p:cNvSpPr>
          <p:nvPr/>
        </p:nvSpPr>
        <p:spPr bwMode="auto">
          <a:xfrm>
            <a:off x="4249738" y="5335588"/>
            <a:ext cx="236537" cy="176212"/>
          </a:xfrm>
          <a:prstGeom prst="rect">
            <a:avLst/>
          </a:prstGeom>
          <a:noFill/>
          <a:ln w="9525">
            <a:noFill/>
            <a:miter lim="800000"/>
            <a:headEnd/>
            <a:tailEnd/>
          </a:ln>
        </p:spPr>
        <p:txBody>
          <a:bodyPr/>
          <a:lstStyle/>
          <a:p>
            <a:endParaRPr lang="en-US"/>
          </a:p>
        </p:txBody>
      </p:sp>
      <p:sp>
        <p:nvSpPr>
          <p:cNvPr id="222224" name="Rectangle 86"/>
          <p:cNvSpPr>
            <a:spLocks noChangeArrowheads="1"/>
          </p:cNvSpPr>
          <p:nvPr/>
        </p:nvSpPr>
        <p:spPr bwMode="auto">
          <a:xfrm>
            <a:off x="4257675" y="5335588"/>
            <a:ext cx="1052513" cy="176212"/>
          </a:xfrm>
          <a:prstGeom prst="rect">
            <a:avLst/>
          </a:prstGeom>
          <a:noFill/>
          <a:ln w="9525">
            <a:noFill/>
            <a:miter lim="800000"/>
            <a:headEnd/>
            <a:tailEnd/>
          </a:ln>
        </p:spPr>
        <p:txBody>
          <a:bodyPr/>
          <a:lstStyle/>
          <a:p>
            <a:endParaRPr lang="en-US"/>
          </a:p>
        </p:txBody>
      </p:sp>
      <p:sp>
        <p:nvSpPr>
          <p:cNvPr id="222225" name="Rectangle 87"/>
          <p:cNvSpPr>
            <a:spLocks noChangeArrowheads="1"/>
          </p:cNvSpPr>
          <p:nvPr/>
        </p:nvSpPr>
        <p:spPr bwMode="auto">
          <a:xfrm>
            <a:off x="4354513" y="5334000"/>
            <a:ext cx="57150" cy="123825"/>
          </a:xfrm>
          <a:prstGeom prst="rect">
            <a:avLst/>
          </a:prstGeom>
          <a:noFill/>
          <a:ln w="9525">
            <a:noFill/>
            <a:miter lim="800000"/>
            <a:headEnd/>
            <a:tailEnd/>
          </a:ln>
        </p:spPr>
        <p:txBody>
          <a:bodyPr wrap="none" lIns="0" tIns="0" rIns="0" bIns="0">
            <a:spAutoFit/>
          </a:bodyPr>
          <a:lstStyle/>
          <a:p>
            <a:pPr algn="l"/>
            <a:r>
              <a:rPr lang="en-US" sz="800">
                <a:solidFill>
                  <a:srgbClr val="000000"/>
                </a:solidFill>
                <a:latin typeface="Courier" charset="0"/>
              </a:rPr>
              <a:t>  </a:t>
            </a:r>
            <a:endParaRPr lang="en-US"/>
          </a:p>
        </p:txBody>
      </p:sp>
      <p:sp>
        <p:nvSpPr>
          <p:cNvPr id="222226" name="Rectangle 90"/>
          <p:cNvSpPr>
            <a:spLocks noChangeArrowheads="1"/>
          </p:cNvSpPr>
          <p:nvPr/>
        </p:nvSpPr>
        <p:spPr bwMode="auto">
          <a:xfrm>
            <a:off x="4956175" y="5308600"/>
            <a:ext cx="234950" cy="177800"/>
          </a:xfrm>
          <a:prstGeom prst="rect">
            <a:avLst/>
          </a:prstGeom>
          <a:noFill/>
          <a:ln w="9525">
            <a:noFill/>
            <a:miter lim="800000"/>
            <a:headEnd/>
            <a:tailEnd/>
          </a:ln>
        </p:spPr>
        <p:txBody>
          <a:bodyPr/>
          <a:lstStyle/>
          <a:p>
            <a:endParaRPr lang="en-US"/>
          </a:p>
        </p:txBody>
      </p:sp>
      <p:sp>
        <p:nvSpPr>
          <p:cNvPr id="222227" name="Rectangle 92"/>
          <p:cNvSpPr>
            <a:spLocks noChangeArrowheads="1"/>
          </p:cNvSpPr>
          <p:nvPr/>
        </p:nvSpPr>
        <p:spPr bwMode="auto">
          <a:xfrm>
            <a:off x="5008563" y="5335588"/>
            <a:ext cx="234950" cy="176212"/>
          </a:xfrm>
          <a:prstGeom prst="rect">
            <a:avLst/>
          </a:prstGeom>
          <a:noFill/>
          <a:ln w="9525">
            <a:noFill/>
            <a:miter lim="800000"/>
            <a:headEnd/>
            <a:tailEnd/>
          </a:ln>
        </p:spPr>
        <p:txBody>
          <a:bodyPr/>
          <a:lstStyle/>
          <a:p>
            <a:endParaRPr lang="en-US"/>
          </a:p>
        </p:txBody>
      </p:sp>
      <p:sp>
        <p:nvSpPr>
          <p:cNvPr id="222228" name="Rectangle 94"/>
          <p:cNvSpPr>
            <a:spLocks noChangeArrowheads="1"/>
          </p:cNvSpPr>
          <p:nvPr/>
        </p:nvSpPr>
        <p:spPr bwMode="auto">
          <a:xfrm>
            <a:off x="5081588" y="5335588"/>
            <a:ext cx="234950" cy="176212"/>
          </a:xfrm>
          <a:prstGeom prst="rect">
            <a:avLst/>
          </a:prstGeom>
          <a:noFill/>
          <a:ln w="9525">
            <a:noFill/>
            <a:miter lim="800000"/>
            <a:headEnd/>
            <a:tailEnd/>
          </a:ln>
        </p:spPr>
        <p:txBody>
          <a:bodyPr/>
          <a:lstStyle/>
          <a:p>
            <a:endParaRPr lang="en-US"/>
          </a:p>
        </p:txBody>
      </p:sp>
      <p:sp>
        <p:nvSpPr>
          <p:cNvPr id="222229" name="Rectangle 96"/>
          <p:cNvSpPr>
            <a:spLocks noChangeArrowheads="1"/>
          </p:cNvSpPr>
          <p:nvPr/>
        </p:nvSpPr>
        <p:spPr bwMode="auto">
          <a:xfrm>
            <a:off x="1739900" y="4951413"/>
            <a:ext cx="1376363" cy="166687"/>
          </a:xfrm>
          <a:prstGeom prst="rect">
            <a:avLst/>
          </a:prstGeom>
          <a:noFill/>
          <a:ln w="9525">
            <a:noFill/>
            <a:miter lim="800000"/>
            <a:headEnd/>
            <a:tailEnd/>
          </a:ln>
        </p:spPr>
        <p:txBody>
          <a:bodyPr/>
          <a:lstStyle/>
          <a:p>
            <a:endParaRPr lang="en-US"/>
          </a:p>
        </p:txBody>
      </p:sp>
      <p:sp>
        <p:nvSpPr>
          <p:cNvPr id="222230" name="Rectangle 164"/>
          <p:cNvSpPr>
            <a:spLocks noGrp="1" noChangeArrowheads="1"/>
          </p:cNvSpPr>
          <p:nvPr>
            <p:ph type="title"/>
          </p:nvPr>
        </p:nvSpPr>
        <p:spPr>
          <a:xfrm>
            <a:off x="457200" y="762000"/>
            <a:ext cx="8229600" cy="914400"/>
          </a:xfrm>
        </p:spPr>
        <p:txBody>
          <a:bodyPr>
            <a:normAutofit fontScale="90000"/>
          </a:bodyPr>
          <a:lstStyle/>
          <a:p>
            <a:pPr eaLnBrk="1" hangingPunct="1"/>
            <a:r>
              <a:rPr lang="en-US" smtClean="0"/>
              <a:t>Monitoring Treatment Over Time</a:t>
            </a:r>
            <a:br>
              <a:rPr lang="en-US" smtClean="0"/>
            </a:br>
            <a:r>
              <a:rPr lang="en-US" smtClean="0"/>
              <a:t>(Illustration 1)</a:t>
            </a:r>
          </a:p>
        </p:txBody>
      </p:sp>
      <p:pic>
        <p:nvPicPr>
          <p:cNvPr id="222231" name="Picture 163" descr="outgrowing_over_time"/>
          <p:cNvPicPr>
            <a:picLocks noChangeAspect="1" noChangeArrowheads="1"/>
          </p:cNvPicPr>
          <p:nvPr/>
        </p:nvPicPr>
        <p:blipFill>
          <a:blip r:embed="rId3"/>
          <a:srcRect/>
          <a:stretch>
            <a:fillRect/>
          </a:stretch>
        </p:blipFill>
        <p:spPr bwMode="auto">
          <a:xfrm>
            <a:off x="1219200" y="2209800"/>
            <a:ext cx="6324600" cy="38068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4258" name="Picture 159" descr="not_outgrowing_over_time"/>
          <p:cNvPicPr>
            <a:picLocks noChangeAspect="1" noChangeArrowheads="1"/>
          </p:cNvPicPr>
          <p:nvPr/>
        </p:nvPicPr>
        <p:blipFill>
          <a:blip r:embed="rId3"/>
          <a:srcRect/>
          <a:stretch>
            <a:fillRect/>
          </a:stretch>
        </p:blipFill>
        <p:spPr bwMode="auto">
          <a:xfrm>
            <a:off x="1066800" y="2057400"/>
            <a:ext cx="7010400" cy="4219575"/>
          </a:xfrm>
          <a:prstGeom prst="rect">
            <a:avLst/>
          </a:prstGeom>
          <a:noFill/>
          <a:ln w="9525">
            <a:noFill/>
            <a:miter lim="800000"/>
            <a:headEnd/>
            <a:tailEnd/>
          </a:ln>
        </p:spPr>
      </p:pic>
      <p:sp>
        <p:nvSpPr>
          <p:cNvPr id="224259" name="Rectangle 161"/>
          <p:cNvSpPr>
            <a:spLocks noGrp="1" noChangeArrowheads="1"/>
          </p:cNvSpPr>
          <p:nvPr>
            <p:ph type="title"/>
          </p:nvPr>
        </p:nvSpPr>
        <p:spPr>
          <a:xfrm>
            <a:off x="457200" y="914400"/>
            <a:ext cx="8229600" cy="609600"/>
          </a:xfrm>
          <a:noFill/>
        </p:spPr>
        <p:txBody>
          <a:bodyPr>
            <a:normAutofit fontScale="90000"/>
          </a:bodyPr>
          <a:lstStyle/>
          <a:p>
            <a:pPr eaLnBrk="1" hangingPunct="1"/>
            <a:r>
              <a:rPr lang="en-US" smtClean="0"/>
              <a:t>Monitoring Treatment Over Time</a:t>
            </a:r>
            <a:br>
              <a:rPr lang="en-US" smtClean="0"/>
            </a:br>
            <a:r>
              <a:rPr lang="en-US" smtClean="0"/>
              <a:t>(Illustration 2)</a:t>
            </a:r>
          </a:p>
        </p:txBody>
      </p:sp>
    </p:spTree>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6306" name="Rectangle 2"/>
          <p:cNvSpPr>
            <a:spLocks noGrp="1" noChangeArrowheads="1"/>
          </p:cNvSpPr>
          <p:nvPr>
            <p:ph type="title"/>
          </p:nvPr>
        </p:nvSpPr>
        <p:spPr/>
        <p:txBody>
          <a:bodyPr/>
          <a:lstStyle/>
          <a:p>
            <a:pPr eaLnBrk="1" hangingPunct="1"/>
            <a:r>
              <a:rPr lang="en-US" smtClean="0"/>
              <a:t>Uses of the TOVA V</a:t>
            </a:r>
          </a:p>
        </p:txBody>
      </p:sp>
      <p:sp>
        <p:nvSpPr>
          <p:cNvPr id="226307" name="Rectangle 3"/>
          <p:cNvSpPr>
            <a:spLocks noChangeArrowheads="1"/>
          </p:cNvSpPr>
          <p:nvPr/>
        </p:nvSpPr>
        <p:spPr bwMode="auto">
          <a:xfrm>
            <a:off x="2379663" y="2074863"/>
            <a:ext cx="184150" cy="369887"/>
          </a:xfrm>
          <a:prstGeom prst="rect">
            <a:avLst/>
          </a:prstGeom>
          <a:noFill/>
          <a:ln w="9525">
            <a:noFill/>
            <a:miter lim="800000"/>
            <a:headEnd/>
            <a:tailEnd/>
          </a:ln>
        </p:spPr>
        <p:txBody>
          <a:bodyPr wrap="none" lIns="91435" tIns="45718" rIns="91435" bIns="45718">
            <a:spAutoFit/>
          </a:bodyPr>
          <a:lstStyle/>
          <a:p>
            <a:endParaRPr lang="en-US"/>
          </a:p>
        </p:txBody>
      </p:sp>
      <p:sp>
        <p:nvSpPr>
          <p:cNvPr id="226308" name="Rectangle 4"/>
          <p:cNvSpPr>
            <a:spLocks noChangeArrowheads="1"/>
          </p:cNvSpPr>
          <p:nvPr/>
        </p:nvSpPr>
        <p:spPr bwMode="auto">
          <a:xfrm>
            <a:off x="457200" y="1600200"/>
            <a:ext cx="8229600" cy="4525963"/>
          </a:xfrm>
          <a:prstGeom prst="rect">
            <a:avLst/>
          </a:prstGeom>
          <a:noFill/>
          <a:ln w="9525">
            <a:noFill/>
            <a:miter lim="800000"/>
            <a:headEnd/>
            <a:tailEnd/>
          </a:ln>
        </p:spPr>
        <p:txBody>
          <a:bodyPr lIns="91435" tIns="45718" rIns="91435" bIns="45718"/>
          <a:lstStyle/>
          <a:p>
            <a:pPr marL="342900" indent="-342900" algn="l">
              <a:spcBef>
                <a:spcPct val="20000"/>
              </a:spcBef>
              <a:buFontTx/>
              <a:buChar char="•"/>
            </a:pPr>
            <a:endParaRPr lang="en-US" sz="2400" b="1"/>
          </a:p>
          <a:p>
            <a:pPr marL="342900" indent="-342900" algn="l">
              <a:spcBef>
                <a:spcPct val="20000"/>
              </a:spcBef>
              <a:buFontTx/>
              <a:buChar char="•"/>
            </a:pPr>
            <a:r>
              <a:rPr lang="en-US" sz="2400" b="1"/>
              <a:t>Measure effectiveness of medication throughout the day</a:t>
            </a:r>
            <a:endParaRPr lang="en-US" sz="2400"/>
          </a:p>
        </p:txBody>
      </p:sp>
    </p:spTree>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0402" name="Rectangle 2"/>
          <p:cNvSpPr>
            <a:spLocks noGrp="1" noChangeArrowheads="1"/>
          </p:cNvSpPr>
          <p:nvPr>
            <p:ph type="title"/>
          </p:nvPr>
        </p:nvSpPr>
        <p:spPr/>
        <p:txBody>
          <a:bodyPr/>
          <a:lstStyle/>
          <a:p>
            <a:pPr eaLnBrk="1" hangingPunct="1"/>
            <a:r>
              <a:rPr lang="en-US" smtClean="0"/>
              <a:t>Test Information</a:t>
            </a:r>
          </a:p>
        </p:txBody>
      </p:sp>
      <p:sp>
        <p:nvSpPr>
          <p:cNvPr id="230403" name="Rectangle 3"/>
          <p:cNvSpPr>
            <a:spLocks noGrp="1" noChangeArrowheads="1"/>
          </p:cNvSpPr>
          <p:nvPr>
            <p:ph idx="1"/>
          </p:nvPr>
        </p:nvSpPr>
        <p:spPr/>
        <p:txBody>
          <a:bodyPr>
            <a:normAutofit lnSpcReduction="10000"/>
          </a:bodyPr>
          <a:lstStyle/>
          <a:p>
            <a:pPr eaLnBrk="1" hangingPunct="1">
              <a:lnSpc>
                <a:spcPct val="90000"/>
              </a:lnSpc>
            </a:pPr>
            <a:r>
              <a:rPr lang="en-US" smtClean="0"/>
              <a:t>Required Information</a:t>
            </a:r>
          </a:p>
          <a:p>
            <a:pPr lvl="1" eaLnBrk="1" hangingPunct="1">
              <a:lnSpc>
                <a:spcPct val="90000"/>
              </a:lnSpc>
            </a:pPr>
            <a:r>
              <a:rPr lang="en-US" smtClean="0"/>
              <a:t>Group ID, Subject ID and Session # (automatically generated)</a:t>
            </a:r>
          </a:p>
          <a:p>
            <a:pPr lvl="1" eaLnBrk="1" hangingPunct="1">
              <a:lnSpc>
                <a:spcPct val="90000"/>
              </a:lnSpc>
            </a:pPr>
            <a:r>
              <a:rPr lang="en-US" smtClean="0"/>
              <a:t>Date and Time of Test (automatically entered)</a:t>
            </a:r>
          </a:p>
          <a:p>
            <a:pPr lvl="1" eaLnBrk="1" hangingPunct="1">
              <a:lnSpc>
                <a:spcPct val="90000"/>
              </a:lnSpc>
            </a:pPr>
            <a:r>
              <a:rPr lang="en-US" smtClean="0"/>
              <a:t>Date of Birth</a:t>
            </a:r>
          </a:p>
          <a:p>
            <a:pPr lvl="1" eaLnBrk="1" hangingPunct="1">
              <a:lnSpc>
                <a:spcPct val="90000"/>
              </a:lnSpc>
            </a:pPr>
            <a:r>
              <a:rPr lang="en-US" smtClean="0"/>
              <a:t>Gender</a:t>
            </a:r>
          </a:p>
          <a:p>
            <a:pPr lvl="1" eaLnBrk="1" hangingPunct="1">
              <a:lnSpc>
                <a:spcPct val="90000"/>
              </a:lnSpc>
            </a:pPr>
            <a:r>
              <a:rPr lang="en-US" smtClean="0"/>
              <a:t>Medication and dosage information</a:t>
            </a:r>
          </a:p>
          <a:p>
            <a:pPr lvl="1" eaLnBrk="1" hangingPunct="1">
              <a:lnSpc>
                <a:spcPct val="90000"/>
              </a:lnSpc>
            </a:pPr>
            <a:r>
              <a:rPr lang="en-US" smtClean="0"/>
              <a:t>Custom Subject Fields</a:t>
            </a:r>
          </a:p>
          <a:p>
            <a:pPr eaLnBrk="1" hangingPunct="1">
              <a:lnSpc>
                <a:spcPct val="90000"/>
              </a:lnSpc>
            </a:pPr>
            <a:r>
              <a:rPr lang="en-US" smtClean="0"/>
              <a:t>Optional Information</a:t>
            </a:r>
          </a:p>
          <a:p>
            <a:pPr lvl="1" eaLnBrk="1" hangingPunct="1">
              <a:lnSpc>
                <a:spcPct val="90000"/>
              </a:lnSpc>
            </a:pPr>
            <a:r>
              <a:rPr lang="en-US" smtClean="0"/>
              <a:t>Subject name</a:t>
            </a:r>
          </a:p>
          <a:p>
            <a:pPr lvl="1" eaLnBrk="1" hangingPunct="1">
              <a:lnSpc>
                <a:spcPct val="90000"/>
              </a:lnSpc>
            </a:pPr>
            <a:r>
              <a:rPr lang="en-US" smtClean="0"/>
              <a:t>Test administrator’s name</a:t>
            </a:r>
          </a:p>
          <a:p>
            <a:pPr lvl="1" eaLnBrk="1" hangingPunct="1">
              <a:lnSpc>
                <a:spcPct val="90000"/>
              </a:lnSpc>
            </a:pPr>
            <a:r>
              <a:rPr lang="en-US" smtClean="0"/>
              <a:t>Comments</a:t>
            </a:r>
          </a:p>
        </p:txBody>
      </p:sp>
    </p:spTree>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2450" name="Rectangle 2"/>
          <p:cNvSpPr>
            <a:spLocks noGrp="1" noChangeArrowheads="1"/>
          </p:cNvSpPr>
          <p:nvPr>
            <p:ph type="title"/>
          </p:nvPr>
        </p:nvSpPr>
        <p:spPr/>
        <p:txBody>
          <a:bodyPr>
            <a:normAutofit fontScale="90000"/>
          </a:bodyPr>
          <a:lstStyle/>
          <a:p>
            <a:pPr eaLnBrk="1" hangingPunct="1"/>
            <a:r>
              <a:rPr lang="en-US" smtClean="0"/>
              <a:t>Guidelines for T.O.V.A. Administration</a:t>
            </a:r>
          </a:p>
        </p:txBody>
      </p:sp>
      <p:sp>
        <p:nvSpPr>
          <p:cNvPr id="232451" name="Rectangle 3"/>
          <p:cNvSpPr>
            <a:spLocks noGrp="1" noChangeArrowheads="1"/>
          </p:cNvSpPr>
          <p:nvPr>
            <p:ph idx="1"/>
          </p:nvPr>
        </p:nvSpPr>
        <p:spPr/>
        <p:txBody>
          <a:bodyPr/>
          <a:lstStyle/>
          <a:p>
            <a:pPr eaLnBrk="1" hangingPunct="1"/>
            <a:r>
              <a:rPr lang="en-US" smtClean="0"/>
              <a:t>Administered </a:t>
            </a:r>
            <a:r>
              <a:rPr lang="en-US" b="1" smtClean="0"/>
              <a:t>first</a:t>
            </a:r>
            <a:r>
              <a:rPr lang="en-US" smtClean="0"/>
              <a:t> and only in the </a:t>
            </a:r>
            <a:r>
              <a:rPr lang="en-US" b="1" smtClean="0"/>
              <a:t>mornings</a:t>
            </a:r>
          </a:p>
        </p:txBody>
      </p:sp>
    </p:spTree>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6546" name="Rectangle 2"/>
          <p:cNvSpPr>
            <a:spLocks noGrp="1" noChangeArrowheads="1"/>
          </p:cNvSpPr>
          <p:nvPr>
            <p:ph type="title"/>
          </p:nvPr>
        </p:nvSpPr>
        <p:spPr/>
        <p:txBody>
          <a:bodyPr>
            <a:normAutofit fontScale="90000"/>
          </a:bodyPr>
          <a:lstStyle/>
          <a:p>
            <a:pPr eaLnBrk="1" hangingPunct="1"/>
            <a:r>
              <a:rPr lang="en-US" smtClean="0"/>
              <a:t>Guidelines for T.O.V.A. Administration II</a:t>
            </a:r>
          </a:p>
        </p:txBody>
      </p:sp>
      <p:sp>
        <p:nvSpPr>
          <p:cNvPr id="236547" name="Rectangle 3"/>
          <p:cNvSpPr>
            <a:spLocks noGrp="1" noChangeArrowheads="1"/>
          </p:cNvSpPr>
          <p:nvPr>
            <p:ph idx="1"/>
          </p:nvPr>
        </p:nvSpPr>
        <p:spPr/>
        <p:txBody>
          <a:bodyPr/>
          <a:lstStyle/>
          <a:p>
            <a:pPr eaLnBrk="1" hangingPunct="1">
              <a:buFontTx/>
              <a:buNone/>
            </a:pPr>
            <a:r>
              <a:rPr lang="en-US" smtClean="0"/>
              <a:t>Testing room should be </a:t>
            </a:r>
            <a:r>
              <a:rPr lang="en-US" b="1" smtClean="0"/>
              <a:t>quiet with</a:t>
            </a:r>
            <a:r>
              <a:rPr lang="en-US" smtClean="0"/>
              <a:t> </a:t>
            </a:r>
            <a:r>
              <a:rPr lang="en-US" b="1" smtClean="0"/>
              <a:t>no distracting noises </a:t>
            </a:r>
            <a:r>
              <a:rPr lang="en-US" smtClean="0"/>
              <a:t>and with dim lights</a:t>
            </a:r>
          </a:p>
          <a:p>
            <a:pPr eaLnBrk="1" hangingPunct="1">
              <a:buFontTx/>
              <a:buNone/>
            </a:pPr>
            <a:endParaRPr lang="en-US" smtClean="0"/>
          </a:p>
          <a:p>
            <a:pPr eaLnBrk="1" hangingPunct="1">
              <a:buFontTx/>
              <a:buNone/>
            </a:pPr>
            <a:r>
              <a:rPr lang="en-US" smtClean="0"/>
              <a:t>An observer must be present at all times</a:t>
            </a:r>
          </a:p>
          <a:p>
            <a:pPr eaLnBrk="1" hangingPunct="1">
              <a:buFontTx/>
              <a:buNone/>
            </a:pPr>
            <a:endParaRPr lang="en-US" smtClean="0"/>
          </a:p>
          <a:p>
            <a:pPr eaLnBrk="1" hangingPunct="1">
              <a:buFontTx/>
              <a:buNone/>
            </a:pPr>
            <a:r>
              <a:rPr lang="en-US" smtClean="0"/>
              <a:t>When testing for first time, the entire practice test should be given </a:t>
            </a:r>
          </a:p>
          <a:p>
            <a:pPr eaLnBrk="1" hangingPunct="1">
              <a:buFontTx/>
              <a:buNone/>
            </a:pPr>
            <a:endParaRPr lang="en-US" smtClean="0"/>
          </a:p>
          <a:p>
            <a:pPr eaLnBrk="1" hangingPunct="1">
              <a:buFontTx/>
              <a:buNone/>
            </a:pPr>
            <a:r>
              <a:rPr lang="en-US" smtClean="0"/>
              <a:t>Do not prompt unless absolutely necessary</a:t>
            </a:r>
          </a:p>
        </p:txBody>
      </p:sp>
    </p:spTree>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8594" name="Rectangle 2"/>
          <p:cNvSpPr>
            <a:spLocks noGrp="1" noChangeArrowheads="1"/>
          </p:cNvSpPr>
          <p:nvPr>
            <p:ph type="title"/>
          </p:nvPr>
        </p:nvSpPr>
        <p:spPr/>
        <p:txBody>
          <a:bodyPr>
            <a:normAutofit fontScale="90000"/>
          </a:bodyPr>
          <a:lstStyle/>
          <a:p>
            <a:pPr eaLnBrk="1" hangingPunct="1"/>
            <a:r>
              <a:rPr lang="en-US" smtClean="0"/>
              <a:t>Guidelines for T.O.V.A. Administration III</a:t>
            </a:r>
          </a:p>
        </p:txBody>
      </p:sp>
      <p:sp>
        <p:nvSpPr>
          <p:cNvPr id="238595" name="Rectangle 3"/>
          <p:cNvSpPr>
            <a:spLocks noGrp="1" noChangeArrowheads="1"/>
          </p:cNvSpPr>
          <p:nvPr>
            <p:ph idx="1"/>
          </p:nvPr>
        </p:nvSpPr>
        <p:spPr/>
        <p:txBody>
          <a:bodyPr/>
          <a:lstStyle/>
          <a:p>
            <a:pPr eaLnBrk="1" hangingPunct="1">
              <a:buFontTx/>
              <a:buNone/>
            </a:pPr>
            <a:r>
              <a:rPr lang="en-US" smtClean="0"/>
              <a:t>	Use the T.O.V.A. Rating Form</a:t>
            </a:r>
          </a:p>
        </p:txBody>
      </p:sp>
    </p:spTree>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0642" name="Picture 3" descr="pg53"/>
          <p:cNvPicPr>
            <a:picLocks noGrp="1" noChangeAspect="1" noChangeArrowheads="1"/>
          </p:cNvPicPr>
          <p:nvPr>
            <p:ph idx="1"/>
          </p:nvPr>
        </p:nvPicPr>
        <p:blipFill>
          <a:blip r:embed="rId3">
            <a:lum bright="-74000" contrast="100000"/>
          </a:blip>
          <a:srcRect/>
          <a:stretch>
            <a:fillRect/>
          </a:stretch>
        </p:blipFill>
        <p:spPr>
          <a:xfrm>
            <a:off x="1790700" y="533400"/>
            <a:ext cx="5561013" cy="5791200"/>
          </a:xfrm>
          <a:ln w="3175">
            <a:solidFill>
              <a:schemeClr val="tx1"/>
            </a:solidFill>
          </a:ln>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p:txBody>
          <a:bodyPr>
            <a:normAutofit fontScale="90000"/>
          </a:bodyPr>
          <a:lstStyle/>
          <a:p>
            <a:pPr eaLnBrk="1" hangingPunct="1"/>
            <a:r>
              <a:rPr lang="en-GB" smtClean="0"/>
              <a:t>Response Histogram Illustration III</a:t>
            </a:r>
            <a:endParaRPr lang="en-US" smtClean="0"/>
          </a:p>
        </p:txBody>
      </p:sp>
      <p:pic>
        <p:nvPicPr>
          <p:cNvPr id="36867" name="Picture 3" descr="Medication response (histogram)"/>
          <p:cNvPicPr>
            <a:picLocks noChangeAspect="1" noChangeArrowheads="1"/>
          </p:cNvPicPr>
          <p:nvPr/>
        </p:nvPicPr>
        <p:blipFill>
          <a:blip r:embed="rId3"/>
          <a:srcRect t="5103"/>
          <a:stretch>
            <a:fillRect/>
          </a:stretch>
        </p:blipFill>
        <p:spPr bwMode="auto">
          <a:xfrm>
            <a:off x="457200" y="1828800"/>
            <a:ext cx="8235950" cy="4251325"/>
          </a:xfrm>
          <a:prstGeom prst="rect">
            <a:avLst/>
          </a:prstGeom>
          <a:noFill/>
          <a:ln w="9525">
            <a:noFill/>
            <a:miter lim="800000"/>
            <a:headEnd/>
            <a:tailEnd/>
          </a:ln>
        </p:spPr>
      </p:pic>
      <p:sp>
        <p:nvSpPr>
          <p:cNvPr id="36868" name="Rectangle 4"/>
          <p:cNvSpPr>
            <a:spLocks noChangeArrowheads="1"/>
          </p:cNvSpPr>
          <p:nvPr/>
        </p:nvSpPr>
        <p:spPr bwMode="auto">
          <a:xfrm>
            <a:off x="7616825" y="766763"/>
            <a:ext cx="184150" cy="369887"/>
          </a:xfrm>
          <a:prstGeom prst="rect">
            <a:avLst/>
          </a:prstGeom>
          <a:noFill/>
          <a:ln w="9525">
            <a:noFill/>
            <a:miter lim="800000"/>
            <a:headEnd/>
            <a:tailEnd/>
          </a:ln>
        </p:spPr>
        <p:txBody>
          <a:bodyPr wrap="none" lIns="91435" tIns="45718" rIns="91435" bIns="45718">
            <a:spAutoFit/>
          </a:bodyPr>
          <a:lstStyle/>
          <a:p>
            <a:endParaRPr lang="en-US"/>
          </a:p>
        </p:txBody>
      </p:sp>
    </p:spTree>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2690" name="Rectangle 2"/>
          <p:cNvSpPr>
            <a:spLocks noGrp="1" noChangeArrowheads="1"/>
          </p:cNvSpPr>
          <p:nvPr>
            <p:ph type="title"/>
          </p:nvPr>
        </p:nvSpPr>
        <p:spPr/>
        <p:txBody>
          <a:bodyPr>
            <a:normAutofit fontScale="90000"/>
          </a:bodyPr>
          <a:lstStyle/>
          <a:p>
            <a:pPr eaLnBrk="1" hangingPunct="1"/>
            <a:r>
              <a:rPr lang="en-US" smtClean="0"/>
              <a:t>Guidelines for T.O.V.A. Administration IV</a:t>
            </a:r>
          </a:p>
        </p:txBody>
      </p:sp>
      <p:sp>
        <p:nvSpPr>
          <p:cNvPr id="242691" name="Rectangle 3"/>
          <p:cNvSpPr>
            <a:spLocks noGrp="1" noChangeArrowheads="1"/>
          </p:cNvSpPr>
          <p:nvPr>
            <p:ph idx="1"/>
          </p:nvPr>
        </p:nvSpPr>
        <p:spPr/>
        <p:txBody>
          <a:bodyPr/>
          <a:lstStyle/>
          <a:p>
            <a:pPr eaLnBrk="1" hangingPunct="1">
              <a:buFontTx/>
              <a:buNone/>
            </a:pPr>
            <a:endParaRPr lang="en-US" smtClean="0"/>
          </a:p>
          <a:p>
            <a:pPr eaLnBrk="1" hangingPunct="1">
              <a:buFontTx/>
              <a:buNone/>
            </a:pPr>
            <a:endParaRPr lang="en-US" smtClean="0"/>
          </a:p>
          <a:p>
            <a:pPr eaLnBrk="1" hangingPunct="1">
              <a:buFontTx/>
              <a:buNone/>
            </a:pPr>
            <a:r>
              <a:rPr lang="en-US" smtClean="0"/>
              <a:t>	Record use of caffeinated beverages and nicotine</a:t>
            </a:r>
          </a:p>
          <a:p>
            <a:pPr eaLnBrk="1" hangingPunct="1">
              <a:buFontTx/>
              <a:buNone/>
            </a:pPr>
            <a:endParaRPr lang="en-US" smtClean="0"/>
          </a:p>
          <a:p>
            <a:pPr eaLnBrk="1" hangingPunct="1">
              <a:buFontTx/>
              <a:buNone/>
            </a:pPr>
            <a:r>
              <a:rPr lang="en-US" smtClean="0"/>
              <a:t>	Record sleep in the night before testing</a:t>
            </a:r>
          </a:p>
        </p:txBody>
      </p:sp>
    </p:spTree>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8834" name="Rectangle 2"/>
          <p:cNvSpPr>
            <a:spLocks noGrp="1" noChangeArrowheads="1"/>
          </p:cNvSpPr>
          <p:nvPr>
            <p:ph type="title"/>
          </p:nvPr>
        </p:nvSpPr>
        <p:spPr/>
        <p:txBody>
          <a:bodyPr>
            <a:normAutofit fontScale="90000"/>
          </a:bodyPr>
          <a:lstStyle/>
          <a:p>
            <a:pPr eaLnBrk="1" hangingPunct="1"/>
            <a:r>
              <a:rPr lang="en-US" smtClean="0"/>
              <a:t>Guidelines for T.O.V.A. Administration V</a:t>
            </a:r>
          </a:p>
        </p:txBody>
      </p:sp>
      <p:sp>
        <p:nvSpPr>
          <p:cNvPr id="248835" name="Rectangle 3"/>
          <p:cNvSpPr>
            <a:spLocks noGrp="1" noChangeArrowheads="1"/>
          </p:cNvSpPr>
          <p:nvPr>
            <p:ph idx="1"/>
          </p:nvPr>
        </p:nvSpPr>
        <p:spPr/>
        <p:txBody>
          <a:bodyPr/>
          <a:lstStyle/>
          <a:p>
            <a:pPr eaLnBrk="1" hangingPunct="1">
              <a:buFontTx/>
              <a:buNone/>
            </a:pPr>
            <a:endParaRPr lang="en-US" smtClean="0"/>
          </a:p>
          <a:p>
            <a:pPr eaLnBrk="1" hangingPunct="1">
              <a:buFontTx/>
              <a:buNone/>
            </a:pPr>
            <a:endParaRPr lang="en-US" smtClean="0"/>
          </a:p>
          <a:p>
            <a:pPr eaLnBrk="1" hangingPunct="1">
              <a:buFontTx/>
              <a:buNone/>
            </a:pPr>
            <a:r>
              <a:rPr lang="en-US" smtClean="0"/>
              <a:t>	Allow 1.5 hours of rest between T.O.V.A. tests.</a:t>
            </a:r>
          </a:p>
        </p:txBody>
      </p:sp>
    </p:spTree>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0882" name="Title 1"/>
          <p:cNvSpPr>
            <a:spLocks noGrp="1"/>
          </p:cNvSpPr>
          <p:nvPr>
            <p:ph type="title"/>
          </p:nvPr>
        </p:nvSpPr>
        <p:spPr/>
        <p:txBody>
          <a:bodyPr>
            <a:normAutofit fontScale="90000"/>
          </a:bodyPr>
          <a:lstStyle/>
          <a:p>
            <a:r>
              <a:rPr lang="en-US" smtClean="0"/>
              <a:t>GUIDELINES FOR T.O.V.A. ADMINISTRATION 6</a:t>
            </a:r>
          </a:p>
        </p:txBody>
      </p:sp>
      <p:sp>
        <p:nvSpPr>
          <p:cNvPr id="250883" name="Content Placeholder 2"/>
          <p:cNvSpPr>
            <a:spLocks noGrp="1"/>
          </p:cNvSpPr>
          <p:nvPr>
            <p:ph idx="1"/>
          </p:nvPr>
        </p:nvSpPr>
        <p:spPr/>
        <p:txBody>
          <a:bodyPr/>
          <a:lstStyle/>
          <a:p>
            <a:pPr>
              <a:buFontTx/>
              <a:buNone/>
            </a:pPr>
            <a:r>
              <a:rPr lang="en-US" smtClean="0"/>
              <a:t>   </a:t>
            </a:r>
          </a:p>
          <a:p>
            <a:pPr>
              <a:buFontTx/>
              <a:buNone/>
            </a:pPr>
            <a:r>
              <a:rPr lang="en-US" smtClean="0"/>
              <a:t>    Compare Visual and Auditory T.O.V.A.’s for a more comprehensive assessment.</a:t>
            </a:r>
          </a:p>
          <a:p>
            <a:pPr>
              <a:buFontTx/>
              <a:buNone/>
            </a:pPr>
            <a:endParaRPr lang="en-US" smtClean="0"/>
          </a:p>
          <a:p>
            <a:pPr>
              <a:buFontTx/>
              <a:buNone/>
            </a:pPr>
            <a:r>
              <a:rPr lang="en-US" smtClean="0"/>
              <a:t>   </a:t>
            </a:r>
          </a:p>
        </p:txBody>
      </p:sp>
    </p:spTree>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4978" name="Rectangle 2"/>
          <p:cNvSpPr>
            <a:spLocks noGrp="1" noChangeArrowheads="1"/>
          </p:cNvSpPr>
          <p:nvPr>
            <p:ph type="title"/>
          </p:nvPr>
        </p:nvSpPr>
        <p:spPr/>
        <p:txBody>
          <a:bodyPr/>
          <a:lstStyle/>
          <a:p>
            <a:pPr eaLnBrk="1" hangingPunct="1"/>
            <a:r>
              <a:rPr lang="en-US" smtClean="0"/>
              <a:t>T.O.V.A. Interpretation</a:t>
            </a:r>
          </a:p>
        </p:txBody>
      </p:sp>
      <p:sp>
        <p:nvSpPr>
          <p:cNvPr id="254979" name="Rectangle 3"/>
          <p:cNvSpPr>
            <a:spLocks noGrp="1" noChangeArrowheads="1"/>
          </p:cNvSpPr>
          <p:nvPr>
            <p:ph idx="1"/>
          </p:nvPr>
        </p:nvSpPr>
        <p:spPr/>
        <p:txBody>
          <a:bodyPr/>
          <a:lstStyle/>
          <a:p>
            <a:pPr eaLnBrk="1" hangingPunct="1"/>
            <a:r>
              <a:rPr lang="en-US" sz="1800" b="1" smtClean="0"/>
              <a:t>Clinical reports</a:t>
            </a:r>
            <a:r>
              <a:rPr lang="en-US" sz="1800" smtClean="0"/>
              <a:t> use clinical wording:</a:t>
            </a:r>
          </a:p>
          <a:p>
            <a:pPr eaLnBrk="1" hangingPunct="1"/>
            <a:endParaRPr lang="en-US" sz="1800" smtClean="0"/>
          </a:p>
          <a:p>
            <a:pPr lvl="1" eaLnBrk="1" hangingPunct="1"/>
            <a:r>
              <a:rPr lang="en-US" sz="1600" smtClean="0"/>
              <a:t>The results are within normal limits.</a:t>
            </a:r>
          </a:p>
          <a:p>
            <a:pPr lvl="1" eaLnBrk="1" hangingPunct="1"/>
            <a:r>
              <a:rPr lang="en-US" sz="1600" smtClean="0"/>
              <a:t>Overall, this T.O.V.A. is suggestive of an attention problem.</a:t>
            </a:r>
          </a:p>
          <a:p>
            <a:pPr eaLnBrk="1" hangingPunct="1"/>
            <a:endParaRPr lang="en-US" sz="1800" smtClean="0"/>
          </a:p>
          <a:p>
            <a:pPr eaLnBrk="1" hangingPunct="1"/>
            <a:r>
              <a:rPr lang="en-US" sz="1800" b="1" smtClean="0"/>
              <a:t>Screening reports</a:t>
            </a:r>
            <a:r>
              <a:rPr lang="en-US" sz="1800" smtClean="0"/>
              <a:t> avoid any diagnostic statement that could become a liability problem for non-clinicians, non-mental health professionals, and schools using the T.O.V.A.:</a:t>
            </a:r>
          </a:p>
          <a:p>
            <a:pPr eaLnBrk="1" hangingPunct="1"/>
            <a:endParaRPr lang="en-US" sz="1800" smtClean="0"/>
          </a:p>
          <a:p>
            <a:pPr lvl="1" eaLnBrk="1" hangingPunct="1"/>
            <a:r>
              <a:rPr lang="en-US" sz="1600" smtClean="0"/>
              <a:t>The results are within normal limits.</a:t>
            </a:r>
          </a:p>
          <a:p>
            <a:pPr lvl="1" eaLnBrk="1" hangingPunct="1"/>
            <a:r>
              <a:rPr lang="en-US" sz="1600" smtClean="0"/>
              <a:t>The results are not within normal limits and warrant a referral to a clinician for a clinical assessment.</a:t>
            </a:r>
          </a:p>
        </p:txBody>
      </p:sp>
    </p:spTree>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7026" name="Rectangle 2"/>
          <p:cNvSpPr>
            <a:spLocks noGrp="1" noChangeArrowheads="1"/>
          </p:cNvSpPr>
          <p:nvPr>
            <p:ph type="title"/>
          </p:nvPr>
        </p:nvSpPr>
        <p:spPr/>
        <p:txBody>
          <a:bodyPr/>
          <a:lstStyle/>
          <a:p>
            <a:pPr eaLnBrk="1" hangingPunct="1"/>
            <a:r>
              <a:rPr lang="en-US" smtClean="0"/>
              <a:t>T.O.V.A. Interpretation</a:t>
            </a:r>
          </a:p>
        </p:txBody>
      </p:sp>
      <p:sp>
        <p:nvSpPr>
          <p:cNvPr id="257027" name="Rectangle 3"/>
          <p:cNvSpPr>
            <a:spLocks noGrp="1" noChangeArrowheads="1"/>
          </p:cNvSpPr>
          <p:nvPr>
            <p:ph idx="1"/>
          </p:nvPr>
        </p:nvSpPr>
        <p:spPr/>
        <p:txBody>
          <a:bodyPr/>
          <a:lstStyle/>
          <a:p>
            <a:pPr eaLnBrk="1" hangingPunct="1"/>
            <a:r>
              <a:rPr lang="en-US" sz="1800" b="1" smtClean="0"/>
              <a:t>THE T.O.V.A. DOES NOT DIAGNOSE ADHD:</a:t>
            </a:r>
          </a:p>
          <a:p>
            <a:pPr lvl="1" eaLnBrk="1" hangingPunct="1"/>
            <a:r>
              <a:rPr lang="en-US" sz="1600" smtClean="0"/>
              <a:t>“Suggestive of an attention problem” does not necessarily mean that the person has ADHD.</a:t>
            </a:r>
          </a:p>
          <a:p>
            <a:pPr lvl="1" eaLnBrk="1" hangingPunct="1"/>
            <a:r>
              <a:rPr lang="en-US" sz="1600" smtClean="0"/>
              <a:t>It simply means that the results were not within normal limits for age, gender, and assuming average intelligence.</a:t>
            </a:r>
          </a:p>
          <a:p>
            <a:pPr eaLnBrk="1" hangingPunct="1"/>
            <a:endParaRPr lang="en-US" sz="1800" smtClean="0"/>
          </a:p>
          <a:p>
            <a:pPr eaLnBrk="1" hangingPunct="1"/>
            <a:r>
              <a:rPr lang="en-US" sz="1800" smtClean="0"/>
              <a:t>The T.O.V.A. Interpretation and the Attention Performance Index (API) are two separate interpretations of the data</a:t>
            </a:r>
            <a:br>
              <a:rPr lang="en-US" sz="1800" smtClean="0"/>
            </a:br>
            <a:endParaRPr lang="en-US" sz="1800" smtClean="0"/>
          </a:p>
          <a:p>
            <a:pPr lvl="1" eaLnBrk="1" hangingPunct="1"/>
            <a:r>
              <a:rPr lang="en-US" sz="1600" smtClean="0"/>
              <a:t>These test results are not within normal limits, and the API (-2.18) is also not within normal limits.</a:t>
            </a:r>
            <a:br>
              <a:rPr lang="en-US" sz="1600" smtClean="0"/>
            </a:br>
            <a:endParaRPr lang="en-US" sz="1600" smtClean="0"/>
          </a:p>
          <a:p>
            <a:pPr eaLnBrk="1" hangingPunct="1"/>
            <a:r>
              <a:rPr lang="en-US" sz="1800" smtClean="0"/>
              <a:t>An API "within normal limits" is considered "inconclusive”. The subject may have an attention problem (including ADHD) but does not have the typical ADHD pattern.</a:t>
            </a:r>
          </a:p>
          <a:p>
            <a:pPr eaLnBrk="1" hangingPunct="1">
              <a:buFontTx/>
              <a:buNone/>
            </a:pPr>
            <a:endParaRPr lang="en-US" sz="1800" smtClean="0"/>
          </a:p>
        </p:txBody>
      </p:sp>
    </p:spTree>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9074" name="Picture 1" descr="10012 1.jpg"/>
          <p:cNvPicPr>
            <a:picLocks noChangeAspect="1"/>
          </p:cNvPicPr>
          <p:nvPr/>
        </p:nvPicPr>
        <p:blipFill>
          <a:blip r:embed="rId3"/>
          <a:srcRect/>
          <a:stretch>
            <a:fillRect/>
          </a:stretch>
        </p:blipFill>
        <p:spPr bwMode="auto">
          <a:xfrm>
            <a:off x="1922463" y="0"/>
            <a:ext cx="5299075" cy="6858000"/>
          </a:xfrm>
          <a:prstGeom prst="rect">
            <a:avLst/>
          </a:prstGeom>
          <a:noFill/>
          <a:ln w="9525">
            <a:noFill/>
            <a:miter lim="800000"/>
            <a:headEnd/>
            <a:tailEnd/>
          </a:ln>
        </p:spPr>
      </p:pic>
      <p:sp>
        <p:nvSpPr>
          <p:cNvPr id="259075" name="TextBox 2"/>
          <p:cNvSpPr txBox="1">
            <a:spLocks noChangeArrowheads="1"/>
          </p:cNvSpPr>
          <p:nvPr/>
        </p:nvSpPr>
        <p:spPr bwMode="auto">
          <a:xfrm>
            <a:off x="228600" y="1371600"/>
            <a:ext cx="1828800" cy="769938"/>
          </a:xfrm>
          <a:prstGeom prst="rect">
            <a:avLst/>
          </a:prstGeom>
          <a:noFill/>
          <a:ln w="9525">
            <a:solidFill>
              <a:schemeClr val="tx1">
                <a:alpha val="83136"/>
              </a:schemeClr>
            </a:solidFill>
            <a:miter lim="800000"/>
            <a:headEnd/>
            <a:tailEnd/>
          </a:ln>
        </p:spPr>
        <p:txBody>
          <a:bodyPr anchor="ctr">
            <a:spAutoFit/>
          </a:bodyPr>
          <a:lstStyle/>
          <a:p>
            <a:r>
              <a:rPr lang="en-US" sz="1100"/>
              <a:t>This page is included in a Standard T.O.V.A. Report and in the Detailed T.O.V.A. Report</a:t>
            </a:r>
          </a:p>
        </p:txBody>
      </p:sp>
    </p:spTree>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1122" name="Picture 2" descr="10020 2.jpg"/>
          <p:cNvPicPr>
            <a:picLocks noChangeAspect="1"/>
          </p:cNvPicPr>
          <p:nvPr/>
        </p:nvPicPr>
        <p:blipFill>
          <a:blip r:embed="rId3"/>
          <a:srcRect/>
          <a:stretch>
            <a:fillRect/>
          </a:stretch>
        </p:blipFill>
        <p:spPr bwMode="auto">
          <a:xfrm>
            <a:off x="1922463" y="0"/>
            <a:ext cx="5299075" cy="6858000"/>
          </a:xfrm>
          <a:prstGeom prst="rect">
            <a:avLst/>
          </a:prstGeom>
          <a:noFill/>
          <a:ln w="9525">
            <a:noFill/>
            <a:miter lim="800000"/>
            <a:headEnd/>
            <a:tailEnd/>
          </a:ln>
        </p:spPr>
      </p:pic>
      <p:sp>
        <p:nvSpPr>
          <p:cNvPr id="261123" name="TextBox 3"/>
          <p:cNvSpPr txBox="1">
            <a:spLocks noChangeArrowheads="1"/>
          </p:cNvSpPr>
          <p:nvPr/>
        </p:nvSpPr>
        <p:spPr bwMode="auto">
          <a:xfrm>
            <a:off x="228600" y="1371600"/>
            <a:ext cx="1828800" cy="769938"/>
          </a:xfrm>
          <a:prstGeom prst="rect">
            <a:avLst/>
          </a:prstGeom>
          <a:noFill/>
          <a:ln w="9525">
            <a:solidFill>
              <a:schemeClr val="tx1">
                <a:alpha val="83136"/>
              </a:schemeClr>
            </a:solidFill>
            <a:miter lim="800000"/>
            <a:headEnd/>
            <a:tailEnd/>
          </a:ln>
        </p:spPr>
        <p:txBody>
          <a:bodyPr anchor="ctr">
            <a:spAutoFit/>
          </a:bodyPr>
          <a:lstStyle/>
          <a:p>
            <a:r>
              <a:rPr lang="en-US" sz="1100"/>
              <a:t>This page is included in a Standard T.O.V.A. Report and in the Detailed T.O.V.A. Report</a:t>
            </a:r>
          </a:p>
        </p:txBody>
      </p:sp>
    </p:spTree>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3170" name="Picture 2" descr="10020 3.jpg"/>
          <p:cNvPicPr>
            <a:picLocks noChangeAspect="1"/>
          </p:cNvPicPr>
          <p:nvPr/>
        </p:nvPicPr>
        <p:blipFill>
          <a:blip r:embed="rId3"/>
          <a:srcRect/>
          <a:stretch>
            <a:fillRect/>
          </a:stretch>
        </p:blipFill>
        <p:spPr bwMode="auto">
          <a:xfrm>
            <a:off x="1922463" y="0"/>
            <a:ext cx="5299075" cy="6858000"/>
          </a:xfrm>
          <a:prstGeom prst="rect">
            <a:avLst/>
          </a:prstGeom>
          <a:noFill/>
          <a:ln w="9525">
            <a:noFill/>
            <a:miter lim="800000"/>
            <a:headEnd/>
            <a:tailEnd/>
          </a:ln>
        </p:spPr>
      </p:pic>
      <p:sp>
        <p:nvSpPr>
          <p:cNvPr id="263171" name="TextBox 3"/>
          <p:cNvSpPr txBox="1">
            <a:spLocks noChangeArrowheads="1"/>
          </p:cNvSpPr>
          <p:nvPr/>
        </p:nvSpPr>
        <p:spPr bwMode="auto">
          <a:xfrm>
            <a:off x="228600" y="1371600"/>
            <a:ext cx="1828800" cy="769938"/>
          </a:xfrm>
          <a:prstGeom prst="rect">
            <a:avLst/>
          </a:prstGeom>
          <a:noFill/>
          <a:ln w="9525">
            <a:solidFill>
              <a:schemeClr val="tx1">
                <a:alpha val="83136"/>
              </a:schemeClr>
            </a:solidFill>
            <a:miter lim="800000"/>
            <a:headEnd/>
            <a:tailEnd/>
          </a:ln>
        </p:spPr>
        <p:txBody>
          <a:bodyPr anchor="ctr">
            <a:spAutoFit/>
          </a:bodyPr>
          <a:lstStyle/>
          <a:p>
            <a:r>
              <a:rPr lang="en-US" sz="1100"/>
              <a:t>This page is included in a Standard T.O.V.A. Report and in the Detailed T.O.V.A. Report</a:t>
            </a:r>
          </a:p>
        </p:txBody>
      </p:sp>
    </p:spTree>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5218" name="TextBox 3"/>
          <p:cNvSpPr txBox="1">
            <a:spLocks noChangeArrowheads="1"/>
          </p:cNvSpPr>
          <p:nvPr/>
        </p:nvSpPr>
        <p:spPr bwMode="auto">
          <a:xfrm>
            <a:off x="228600" y="1371600"/>
            <a:ext cx="1828800" cy="769938"/>
          </a:xfrm>
          <a:prstGeom prst="rect">
            <a:avLst/>
          </a:prstGeom>
          <a:noFill/>
          <a:ln w="9525">
            <a:solidFill>
              <a:schemeClr val="tx1">
                <a:alpha val="83136"/>
              </a:schemeClr>
            </a:solidFill>
            <a:miter lim="800000"/>
            <a:headEnd/>
            <a:tailEnd/>
          </a:ln>
        </p:spPr>
        <p:txBody>
          <a:bodyPr anchor="ctr">
            <a:spAutoFit/>
          </a:bodyPr>
          <a:lstStyle/>
          <a:p>
            <a:r>
              <a:rPr lang="en-US" sz="1100"/>
              <a:t>This page is included in a Standard T.O.V.A. Report and in the Detailed T.O.V.A. Report</a:t>
            </a:r>
          </a:p>
        </p:txBody>
      </p:sp>
      <p:pic>
        <p:nvPicPr>
          <p:cNvPr id="265219" name="Picture 3" descr="10020 4.jpg"/>
          <p:cNvPicPr>
            <a:picLocks noChangeAspect="1"/>
          </p:cNvPicPr>
          <p:nvPr/>
        </p:nvPicPr>
        <p:blipFill>
          <a:blip r:embed="rId3"/>
          <a:srcRect/>
          <a:stretch>
            <a:fillRect/>
          </a:stretch>
        </p:blipFill>
        <p:spPr bwMode="auto">
          <a:xfrm>
            <a:off x="2473325" y="0"/>
            <a:ext cx="5299075" cy="6858000"/>
          </a:xfrm>
          <a:prstGeom prst="rect">
            <a:avLst/>
          </a:prstGeom>
          <a:noFill/>
          <a:ln w="9525">
            <a:noFill/>
            <a:miter lim="800000"/>
            <a:headEnd/>
            <a:tailEnd/>
          </a:ln>
        </p:spPr>
      </p:pic>
    </p:spTree>
  </p:cSld>
  <p:clrMapOvr>
    <a:masterClrMapping/>
  </p:clrMapOvr>
  <p:transition/>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7266" name="Picture 2" descr="10020 5.jpg"/>
          <p:cNvPicPr>
            <a:picLocks noChangeAspect="1"/>
          </p:cNvPicPr>
          <p:nvPr/>
        </p:nvPicPr>
        <p:blipFill>
          <a:blip r:embed="rId3"/>
          <a:srcRect/>
          <a:stretch>
            <a:fillRect/>
          </a:stretch>
        </p:blipFill>
        <p:spPr bwMode="auto">
          <a:xfrm>
            <a:off x="1922463" y="0"/>
            <a:ext cx="5299075" cy="6858000"/>
          </a:xfrm>
          <a:prstGeom prst="rect">
            <a:avLst/>
          </a:prstGeom>
          <a:noFill/>
          <a:ln w="9525">
            <a:noFill/>
            <a:miter lim="800000"/>
            <a:headEnd/>
            <a:tailEnd/>
          </a:ln>
        </p:spPr>
      </p:pic>
    </p:spTree>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ChangeArrowheads="1"/>
          </p:cNvSpPr>
          <p:nvPr>
            <p:ph type="title"/>
          </p:nvPr>
        </p:nvSpPr>
        <p:spPr/>
        <p:txBody>
          <a:bodyPr/>
          <a:lstStyle/>
          <a:p>
            <a:pPr eaLnBrk="1" hangingPunct="1"/>
            <a:r>
              <a:rPr lang="en-US" smtClean="0"/>
              <a:t>Attention I</a:t>
            </a:r>
          </a:p>
        </p:txBody>
      </p:sp>
      <p:sp>
        <p:nvSpPr>
          <p:cNvPr id="38915" name="Rectangle 3"/>
          <p:cNvSpPr>
            <a:spLocks noGrp="1" noChangeArrowheads="1"/>
          </p:cNvSpPr>
          <p:nvPr>
            <p:ph idx="1"/>
          </p:nvPr>
        </p:nvSpPr>
        <p:spPr>
          <a:xfrm>
            <a:off x="457200" y="1722438"/>
            <a:ext cx="8229600" cy="4525962"/>
          </a:xfrm>
        </p:spPr>
        <p:txBody>
          <a:bodyPr/>
          <a:lstStyle/>
          <a:p>
            <a:pPr marL="457200" indent="-457200" eaLnBrk="1" hangingPunct="1"/>
            <a:r>
              <a:rPr lang="en-US" sz="2000" b="1" smtClean="0"/>
              <a:t>Attention </a:t>
            </a:r>
            <a:r>
              <a:rPr lang="en-US" sz="2000" smtClean="0"/>
              <a:t>is best described as the sustained focus of cognitive resources while filtering or ignoring extraneous information. Attention is a very basic function that often is a precursor to many other neurological/cognitive functions. (Wikipedia)</a:t>
            </a:r>
            <a:endParaRPr lang="en-US" sz="2000" b="1" smtClean="0"/>
          </a:p>
          <a:p>
            <a:pPr marL="457200" indent="-457200" eaLnBrk="1" hangingPunct="1"/>
            <a:endParaRPr lang="en-US" sz="2000" b="1" smtClean="0"/>
          </a:p>
          <a:p>
            <a:pPr marL="457200" indent="-457200" eaLnBrk="1" hangingPunct="1"/>
            <a:r>
              <a:rPr lang="en-US" sz="2000" b="1" smtClean="0"/>
              <a:t>Focused attention</a:t>
            </a:r>
            <a:r>
              <a:rPr lang="en-US" sz="2000" smtClean="0"/>
              <a:t>: This is the ability to respond discretely to specific visual, auditory or tactile stimuli.</a:t>
            </a:r>
          </a:p>
          <a:p>
            <a:pPr marL="457200" indent="-457200" eaLnBrk="1" hangingPunct="1"/>
            <a:endParaRPr lang="en-US" sz="2000" smtClean="0"/>
          </a:p>
          <a:p>
            <a:pPr marL="457200" indent="-457200" eaLnBrk="1" hangingPunct="1"/>
            <a:r>
              <a:rPr lang="en-US" sz="2000" b="1" smtClean="0"/>
              <a:t>Sustained attention</a:t>
            </a:r>
            <a:r>
              <a:rPr lang="en-US" sz="2000" smtClean="0"/>
              <a:t>:  This refers to the ability to maintain a consistent behavioral response during continuous and repetitive activity.</a:t>
            </a:r>
          </a:p>
        </p:txBody>
      </p:sp>
    </p:spTree>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9314" name="Picture 2" descr="10020 6.jpg"/>
          <p:cNvPicPr>
            <a:picLocks noChangeAspect="1"/>
          </p:cNvPicPr>
          <p:nvPr/>
        </p:nvPicPr>
        <p:blipFill>
          <a:blip r:embed="rId3"/>
          <a:srcRect/>
          <a:stretch>
            <a:fillRect/>
          </a:stretch>
        </p:blipFill>
        <p:spPr bwMode="auto">
          <a:xfrm>
            <a:off x="1922463" y="0"/>
            <a:ext cx="5299075" cy="6858000"/>
          </a:xfrm>
          <a:prstGeom prst="rect">
            <a:avLst/>
          </a:prstGeom>
          <a:noFill/>
          <a:ln w="9525">
            <a:noFill/>
            <a:miter lim="800000"/>
            <a:headEnd/>
            <a:tailEnd/>
          </a:ln>
        </p:spPr>
      </p:pic>
      <p:sp>
        <p:nvSpPr>
          <p:cNvPr id="269315" name="TextBox 3"/>
          <p:cNvSpPr txBox="1">
            <a:spLocks noChangeArrowheads="1"/>
          </p:cNvSpPr>
          <p:nvPr/>
        </p:nvSpPr>
        <p:spPr bwMode="auto">
          <a:xfrm>
            <a:off x="228600" y="1371600"/>
            <a:ext cx="1828800" cy="769938"/>
          </a:xfrm>
          <a:prstGeom prst="rect">
            <a:avLst/>
          </a:prstGeom>
          <a:noFill/>
          <a:ln w="9525">
            <a:solidFill>
              <a:schemeClr val="tx1">
                <a:alpha val="83136"/>
              </a:schemeClr>
            </a:solidFill>
            <a:miter lim="800000"/>
            <a:headEnd/>
            <a:tailEnd/>
          </a:ln>
        </p:spPr>
        <p:txBody>
          <a:bodyPr anchor="ctr">
            <a:spAutoFit/>
          </a:bodyPr>
          <a:lstStyle/>
          <a:p>
            <a:r>
              <a:rPr lang="en-US" sz="1100"/>
              <a:t>This page is included in a Standard T.O.V.A. Report and in the Detailed T.O.V.A. Report</a:t>
            </a:r>
          </a:p>
        </p:txBody>
      </p:sp>
    </p:spTree>
  </p:cSld>
  <p:clrMapOvr>
    <a:masterClrMapping/>
  </p:clrMapOvr>
  <p:transition/>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1362" name="TextBox 3"/>
          <p:cNvSpPr txBox="1">
            <a:spLocks noChangeArrowheads="1"/>
          </p:cNvSpPr>
          <p:nvPr/>
        </p:nvSpPr>
        <p:spPr bwMode="auto">
          <a:xfrm>
            <a:off x="228600" y="1455738"/>
            <a:ext cx="1828800" cy="600075"/>
          </a:xfrm>
          <a:prstGeom prst="rect">
            <a:avLst/>
          </a:prstGeom>
          <a:noFill/>
          <a:ln w="9525">
            <a:solidFill>
              <a:schemeClr val="tx1">
                <a:alpha val="83136"/>
              </a:schemeClr>
            </a:solidFill>
            <a:miter lim="800000"/>
            <a:headEnd/>
            <a:tailEnd/>
          </a:ln>
        </p:spPr>
        <p:txBody>
          <a:bodyPr anchor="ctr">
            <a:spAutoFit/>
          </a:bodyPr>
          <a:lstStyle/>
          <a:p>
            <a:r>
              <a:rPr lang="en-US" sz="1100"/>
              <a:t>This page is included in the Detailed T.O.V.A. Report</a:t>
            </a:r>
          </a:p>
        </p:txBody>
      </p:sp>
      <p:pic>
        <p:nvPicPr>
          <p:cNvPr id="271363" name="Picture 3" descr="case_10020 7.jpg"/>
          <p:cNvPicPr>
            <a:picLocks noChangeAspect="1"/>
          </p:cNvPicPr>
          <p:nvPr/>
        </p:nvPicPr>
        <p:blipFill>
          <a:blip r:embed="rId3"/>
          <a:srcRect/>
          <a:stretch>
            <a:fillRect/>
          </a:stretch>
        </p:blipFill>
        <p:spPr bwMode="auto">
          <a:xfrm>
            <a:off x="2362200" y="0"/>
            <a:ext cx="5299075" cy="6858000"/>
          </a:xfrm>
          <a:prstGeom prst="rect">
            <a:avLst/>
          </a:prstGeom>
          <a:noFill/>
          <a:ln w="9525">
            <a:noFill/>
            <a:miter lim="800000"/>
            <a:headEnd/>
            <a:tailEnd/>
          </a:ln>
        </p:spPr>
      </p:pic>
    </p:spTree>
  </p:cSld>
  <p:clrMapOvr>
    <a:masterClrMapping/>
  </p:clrMapOvr>
  <p:transition/>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3410" name="Picture 1" descr="10020 8.jpg"/>
          <p:cNvPicPr>
            <a:picLocks noChangeAspect="1"/>
          </p:cNvPicPr>
          <p:nvPr/>
        </p:nvPicPr>
        <p:blipFill>
          <a:blip r:embed="rId3"/>
          <a:srcRect/>
          <a:stretch>
            <a:fillRect/>
          </a:stretch>
        </p:blipFill>
        <p:spPr bwMode="auto">
          <a:xfrm>
            <a:off x="1922463" y="0"/>
            <a:ext cx="5299075" cy="6858000"/>
          </a:xfrm>
          <a:prstGeom prst="rect">
            <a:avLst/>
          </a:prstGeom>
          <a:noFill/>
          <a:ln w="9525">
            <a:noFill/>
            <a:miter lim="800000"/>
            <a:headEnd/>
            <a:tailEnd/>
          </a:ln>
        </p:spPr>
      </p:pic>
      <p:sp>
        <p:nvSpPr>
          <p:cNvPr id="273411" name="TextBox 2"/>
          <p:cNvSpPr txBox="1">
            <a:spLocks noChangeArrowheads="1"/>
          </p:cNvSpPr>
          <p:nvPr/>
        </p:nvSpPr>
        <p:spPr bwMode="auto">
          <a:xfrm>
            <a:off x="228600" y="1455738"/>
            <a:ext cx="1828800" cy="600075"/>
          </a:xfrm>
          <a:prstGeom prst="rect">
            <a:avLst/>
          </a:prstGeom>
          <a:noFill/>
          <a:ln w="9525">
            <a:solidFill>
              <a:schemeClr val="tx1">
                <a:alpha val="83136"/>
              </a:schemeClr>
            </a:solidFill>
            <a:miter lim="800000"/>
            <a:headEnd/>
            <a:tailEnd/>
          </a:ln>
        </p:spPr>
        <p:txBody>
          <a:bodyPr anchor="ctr">
            <a:spAutoFit/>
          </a:bodyPr>
          <a:lstStyle/>
          <a:p>
            <a:r>
              <a:rPr lang="en-US" sz="1100"/>
              <a:t>This page is included in the Detailed T.O.V.A. Report</a:t>
            </a:r>
          </a:p>
        </p:txBody>
      </p:sp>
    </p:spTree>
  </p:cSld>
  <p:clrMapOvr>
    <a:masterClrMapping/>
  </p:clrMapOvr>
  <p:transition/>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5458" name="Picture 1" descr="10020 9.jpg"/>
          <p:cNvPicPr>
            <a:picLocks noChangeAspect="1"/>
          </p:cNvPicPr>
          <p:nvPr/>
        </p:nvPicPr>
        <p:blipFill>
          <a:blip r:embed="rId3"/>
          <a:srcRect/>
          <a:stretch>
            <a:fillRect/>
          </a:stretch>
        </p:blipFill>
        <p:spPr bwMode="auto">
          <a:xfrm>
            <a:off x="1922463" y="0"/>
            <a:ext cx="5299075" cy="6858000"/>
          </a:xfrm>
          <a:prstGeom prst="rect">
            <a:avLst/>
          </a:prstGeom>
          <a:noFill/>
          <a:ln w="9525">
            <a:noFill/>
            <a:miter lim="800000"/>
            <a:headEnd/>
            <a:tailEnd/>
          </a:ln>
        </p:spPr>
      </p:pic>
      <p:sp>
        <p:nvSpPr>
          <p:cNvPr id="275459" name="TextBox 2"/>
          <p:cNvSpPr txBox="1">
            <a:spLocks noChangeArrowheads="1"/>
          </p:cNvSpPr>
          <p:nvPr/>
        </p:nvSpPr>
        <p:spPr bwMode="auto">
          <a:xfrm>
            <a:off x="228600" y="1371600"/>
            <a:ext cx="1828800" cy="769938"/>
          </a:xfrm>
          <a:prstGeom prst="rect">
            <a:avLst/>
          </a:prstGeom>
          <a:noFill/>
          <a:ln w="9525">
            <a:solidFill>
              <a:schemeClr val="tx1">
                <a:alpha val="83136"/>
              </a:schemeClr>
            </a:solidFill>
            <a:miter lim="800000"/>
            <a:headEnd/>
            <a:tailEnd/>
          </a:ln>
        </p:spPr>
        <p:txBody>
          <a:bodyPr anchor="ctr">
            <a:spAutoFit/>
          </a:bodyPr>
          <a:lstStyle/>
          <a:p>
            <a:r>
              <a:rPr lang="en-US" sz="1100"/>
              <a:t>This page is included in a Standard T.O.V.A. Report and in the Detailed T.O.V.A. Report</a:t>
            </a:r>
          </a:p>
        </p:txBody>
      </p:sp>
    </p:spTree>
  </p:cSld>
  <p:clrMapOvr>
    <a:masterClrMapping/>
  </p:clrMapOvr>
  <p:transition/>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7506" name="Picture 2" descr="10020 10.jpg"/>
          <p:cNvPicPr>
            <a:picLocks noChangeAspect="1"/>
          </p:cNvPicPr>
          <p:nvPr/>
        </p:nvPicPr>
        <p:blipFill>
          <a:blip r:embed="rId3"/>
          <a:srcRect/>
          <a:stretch>
            <a:fillRect/>
          </a:stretch>
        </p:blipFill>
        <p:spPr bwMode="auto">
          <a:xfrm>
            <a:off x="1922463" y="0"/>
            <a:ext cx="5299075" cy="6858000"/>
          </a:xfrm>
          <a:prstGeom prst="rect">
            <a:avLst/>
          </a:prstGeom>
          <a:noFill/>
          <a:ln w="9525">
            <a:noFill/>
            <a:miter lim="800000"/>
            <a:headEnd/>
            <a:tailEnd/>
          </a:ln>
        </p:spPr>
      </p:pic>
    </p:spTree>
  </p:cSld>
  <p:clrMapOvr>
    <a:masterClrMapping/>
  </p:clrMapOvr>
  <p:transition/>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9554" name="Picture 3" descr="Sample_TOVA_M34 1.jpg"/>
          <p:cNvPicPr>
            <a:picLocks noChangeAspect="1"/>
          </p:cNvPicPr>
          <p:nvPr/>
        </p:nvPicPr>
        <p:blipFill>
          <a:blip r:embed="rId3"/>
          <a:srcRect/>
          <a:stretch>
            <a:fillRect/>
          </a:stretch>
        </p:blipFill>
        <p:spPr bwMode="auto">
          <a:xfrm>
            <a:off x="1922463" y="0"/>
            <a:ext cx="5299075" cy="6858000"/>
          </a:xfrm>
          <a:prstGeom prst="rect">
            <a:avLst/>
          </a:prstGeom>
          <a:noFill/>
          <a:ln w="9525">
            <a:noFill/>
            <a:miter lim="800000"/>
            <a:headEnd/>
            <a:tailEnd/>
          </a:ln>
        </p:spPr>
      </p:pic>
    </p:spTree>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1602" name="Picture 3" descr="Sample_TOVA_M34 2.jpg"/>
          <p:cNvPicPr>
            <a:picLocks noChangeAspect="1"/>
          </p:cNvPicPr>
          <p:nvPr/>
        </p:nvPicPr>
        <p:blipFill>
          <a:blip r:embed="rId3"/>
          <a:srcRect/>
          <a:stretch>
            <a:fillRect/>
          </a:stretch>
        </p:blipFill>
        <p:spPr bwMode="auto">
          <a:xfrm>
            <a:off x="1922463" y="76200"/>
            <a:ext cx="5299075" cy="6858000"/>
          </a:xfrm>
          <a:prstGeom prst="rect">
            <a:avLst/>
          </a:prstGeom>
          <a:noFill/>
          <a:ln w="9525">
            <a:noFill/>
            <a:miter lim="800000"/>
            <a:headEnd/>
            <a:tailEnd/>
          </a:ln>
        </p:spPr>
      </p:pic>
    </p:spTree>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3650" name="Picture 1" descr="Sample_TOVA_M34 4.jpg"/>
          <p:cNvPicPr>
            <a:picLocks noChangeAspect="1"/>
          </p:cNvPicPr>
          <p:nvPr/>
        </p:nvPicPr>
        <p:blipFill>
          <a:blip r:embed="rId3"/>
          <a:srcRect/>
          <a:stretch>
            <a:fillRect/>
          </a:stretch>
        </p:blipFill>
        <p:spPr bwMode="auto">
          <a:xfrm>
            <a:off x="1922463" y="0"/>
            <a:ext cx="5299075" cy="6858000"/>
          </a:xfrm>
          <a:prstGeom prst="rect">
            <a:avLst/>
          </a:prstGeom>
          <a:noFill/>
          <a:ln w="9525">
            <a:noFill/>
            <a:miter lim="800000"/>
            <a:headEnd/>
            <a:tailEnd/>
          </a:ln>
        </p:spPr>
      </p:pic>
    </p:spTree>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5698" name="Picture 1" descr="Sample_TOVA_M34 5.jpg"/>
          <p:cNvPicPr>
            <a:picLocks noChangeAspect="1"/>
          </p:cNvPicPr>
          <p:nvPr/>
        </p:nvPicPr>
        <p:blipFill>
          <a:blip r:embed="rId3"/>
          <a:srcRect/>
          <a:stretch>
            <a:fillRect/>
          </a:stretch>
        </p:blipFill>
        <p:spPr bwMode="auto">
          <a:xfrm>
            <a:off x="1922463" y="0"/>
            <a:ext cx="5299075" cy="6858000"/>
          </a:xfrm>
          <a:prstGeom prst="rect">
            <a:avLst/>
          </a:prstGeom>
          <a:noFill/>
          <a:ln w="9525">
            <a:noFill/>
            <a:miter lim="800000"/>
            <a:headEnd/>
            <a:tailEnd/>
          </a:ln>
        </p:spPr>
      </p:pic>
    </p:spTree>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7746" name="Picture 1" descr="Sample_TOVA_M34 6.jpg"/>
          <p:cNvPicPr>
            <a:picLocks noChangeAspect="1"/>
          </p:cNvPicPr>
          <p:nvPr/>
        </p:nvPicPr>
        <p:blipFill>
          <a:blip r:embed="rId3"/>
          <a:srcRect/>
          <a:stretch>
            <a:fillRect/>
          </a:stretch>
        </p:blipFill>
        <p:spPr bwMode="auto">
          <a:xfrm>
            <a:off x="1922463" y="0"/>
            <a:ext cx="5299075" cy="6858000"/>
          </a:xfrm>
          <a:prstGeom prst="rect">
            <a:avLst/>
          </a:prstGeom>
          <a:noFill/>
          <a:ln w="9525">
            <a:noFill/>
            <a:miter lim="800000"/>
            <a:headEnd/>
            <a:tailEnd/>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ChangeArrowheads="1"/>
          </p:cNvSpPr>
          <p:nvPr>
            <p:ph type="title"/>
          </p:nvPr>
        </p:nvSpPr>
        <p:spPr/>
        <p:txBody>
          <a:bodyPr/>
          <a:lstStyle/>
          <a:p>
            <a:pPr eaLnBrk="1" hangingPunct="1"/>
            <a:r>
              <a:rPr lang="en-US" smtClean="0"/>
              <a:t>Attention II</a:t>
            </a:r>
          </a:p>
        </p:txBody>
      </p:sp>
      <p:sp>
        <p:nvSpPr>
          <p:cNvPr id="40963" name="Rectangle 3"/>
          <p:cNvSpPr>
            <a:spLocks noGrp="1" noChangeArrowheads="1"/>
          </p:cNvSpPr>
          <p:nvPr>
            <p:ph idx="1"/>
          </p:nvPr>
        </p:nvSpPr>
        <p:spPr/>
        <p:txBody>
          <a:bodyPr/>
          <a:lstStyle/>
          <a:p>
            <a:pPr eaLnBrk="1" hangingPunct="1"/>
            <a:r>
              <a:rPr lang="en-US" sz="2000" b="1" smtClean="0"/>
              <a:t>Selective attention</a:t>
            </a:r>
            <a:r>
              <a:rPr lang="en-US" sz="2000" smtClean="0"/>
              <a:t> refers to the capacity to maintain a behavioral or cognitive set in the face of distracting or competing stimuli.  It incorporates the notion of “freedom from distractibility”.</a:t>
            </a:r>
          </a:p>
          <a:p>
            <a:pPr eaLnBrk="1" hangingPunct="1"/>
            <a:endParaRPr lang="en-US" sz="2000" smtClean="0"/>
          </a:p>
          <a:p>
            <a:pPr eaLnBrk="1" hangingPunct="1"/>
            <a:r>
              <a:rPr lang="en-US" sz="2000" b="1" smtClean="0"/>
              <a:t>Alternating attention </a:t>
            </a:r>
            <a:r>
              <a:rPr lang="en-US" sz="2000" smtClean="0"/>
              <a:t>refers to the capacity for mental flexibility allowing individuals to shift their focus of attention and move between tasks having different cognitive requirements.</a:t>
            </a:r>
          </a:p>
          <a:p>
            <a:pPr eaLnBrk="1" hangingPunct="1"/>
            <a:endParaRPr lang="en-US" sz="2000" smtClean="0"/>
          </a:p>
          <a:p>
            <a:pPr eaLnBrk="1" hangingPunct="1"/>
            <a:r>
              <a:rPr lang="en-US" sz="2000" b="1" smtClean="0"/>
              <a:t>Divided attention </a:t>
            </a:r>
            <a:r>
              <a:rPr lang="en-US" sz="2000" smtClean="0"/>
              <a:t>is the highest level of attention and it refers to the ability to respond simultaneously to multiple tasks or multiple task demands.</a:t>
            </a:r>
          </a:p>
        </p:txBody>
      </p:sp>
    </p:spTree>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9794" name="Picture 2" descr="Sample_TOVA_M34 7.jpg"/>
          <p:cNvPicPr>
            <a:picLocks noChangeAspect="1"/>
          </p:cNvPicPr>
          <p:nvPr/>
        </p:nvPicPr>
        <p:blipFill>
          <a:blip r:embed="rId3"/>
          <a:srcRect/>
          <a:stretch>
            <a:fillRect/>
          </a:stretch>
        </p:blipFill>
        <p:spPr bwMode="auto">
          <a:xfrm>
            <a:off x="1922463" y="0"/>
            <a:ext cx="5299075" cy="6858000"/>
          </a:xfrm>
          <a:prstGeom prst="rect">
            <a:avLst/>
          </a:prstGeom>
          <a:noFill/>
          <a:ln w="9525">
            <a:noFill/>
            <a:miter lim="800000"/>
            <a:headEnd/>
            <a:tailEnd/>
          </a:ln>
        </p:spPr>
      </p:pic>
    </p:spTree>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1842" name="Picture 1" descr="Sample_TOVA_M34 8.jpg"/>
          <p:cNvPicPr>
            <a:picLocks noChangeAspect="1"/>
          </p:cNvPicPr>
          <p:nvPr/>
        </p:nvPicPr>
        <p:blipFill>
          <a:blip r:embed="rId3"/>
          <a:srcRect/>
          <a:stretch>
            <a:fillRect/>
          </a:stretch>
        </p:blipFill>
        <p:spPr bwMode="auto">
          <a:xfrm>
            <a:off x="1922463" y="0"/>
            <a:ext cx="5299075" cy="6858000"/>
          </a:xfrm>
          <a:prstGeom prst="rect">
            <a:avLst/>
          </a:prstGeom>
          <a:noFill/>
          <a:ln w="9525">
            <a:noFill/>
            <a:miter lim="800000"/>
            <a:headEnd/>
            <a:tailEnd/>
          </a:ln>
        </p:spPr>
      </p:pic>
    </p:spTree>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3890" name="Picture 1" descr="Sample_TOVA_M34 9.jpg"/>
          <p:cNvPicPr>
            <a:picLocks noChangeAspect="1"/>
          </p:cNvPicPr>
          <p:nvPr/>
        </p:nvPicPr>
        <p:blipFill>
          <a:blip r:embed="rId3"/>
          <a:srcRect/>
          <a:stretch>
            <a:fillRect/>
          </a:stretch>
        </p:blipFill>
        <p:spPr bwMode="auto">
          <a:xfrm>
            <a:off x="1922463" y="0"/>
            <a:ext cx="5299075" cy="6858000"/>
          </a:xfrm>
          <a:prstGeom prst="rect">
            <a:avLst/>
          </a:prstGeom>
          <a:noFill/>
          <a:ln w="9525">
            <a:noFill/>
            <a:miter lim="800000"/>
            <a:headEnd/>
            <a:tailEnd/>
          </a:ln>
        </p:spPr>
      </p:pic>
    </p:spTree>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5938" name="Picture 1" descr="Sample_TOVA_M34 10.jpg"/>
          <p:cNvPicPr>
            <a:picLocks noChangeAspect="1"/>
          </p:cNvPicPr>
          <p:nvPr/>
        </p:nvPicPr>
        <p:blipFill>
          <a:blip r:embed="rId3"/>
          <a:srcRect/>
          <a:stretch>
            <a:fillRect/>
          </a:stretch>
        </p:blipFill>
        <p:spPr bwMode="auto">
          <a:xfrm>
            <a:off x="1922463" y="0"/>
            <a:ext cx="5299075" cy="6858000"/>
          </a:xfrm>
          <a:prstGeom prst="rect">
            <a:avLst/>
          </a:prstGeom>
          <a:noFill/>
          <a:ln w="9525">
            <a:noFill/>
            <a:miter lim="800000"/>
            <a:headEnd/>
            <a:tailEnd/>
          </a:ln>
        </p:spPr>
      </p:pic>
    </p:spTree>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7986" name="Picture 3"/>
          <p:cNvPicPr>
            <a:picLocks noChangeAspect="1" noChangeArrowheads="1"/>
          </p:cNvPicPr>
          <p:nvPr/>
        </p:nvPicPr>
        <p:blipFill>
          <a:blip r:embed="rId3"/>
          <a:srcRect/>
          <a:stretch>
            <a:fillRect/>
          </a:stretch>
        </p:blipFill>
        <p:spPr bwMode="auto">
          <a:xfrm>
            <a:off x="609600" y="838200"/>
            <a:ext cx="7767638" cy="5181600"/>
          </a:xfrm>
          <a:prstGeom prst="rect">
            <a:avLst/>
          </a:prstGeom>
          <a:noFill/>
          <a:ln w="9525">
            <a:noFill/>
            <a:miter lim="800000"/>
            <a:headEnd/>
            <a:tailEnd/>
          </a:ln>
        </p:spPr>
      </p:pic>
    </p:spTree>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0034" name="Picture 3"/>
          <p:cNvPicPr>
            <a:picLocks noChangeAspect="1" noChangeArrowheads="1"/>
          </p:cNvPicPr>
          <p:nvPr/>
        </p:nvPicPr>
        <p:blipFill>
          <a:blip r:embed="rId3"/>
          <a:srcRect/>
          <a:stretch>
            <a:fillRect/>
          </a:stretch>
        </p:blipFill>
        <p:spPr bwMode="auto">
          <a:xfrm>
            <a:off x="685800" y="990600"/>
            <a:ext cx="7797800" cy="5130800"/>
          </a:xfrm>
          <a:prstGeom prst="rect">
            <a:avLst/>
          </a:prstGeom>
          <a:noFill/>
          <a:ln w="9525">
            <a:noFill/>
            <a:miter lim="800000"/>
            <a:headEnd/>
            <a:tailEnd/>
          </a:ln>
        </p:spPr>
      </p:pic>
    </p:spTree>
  </p:cSld>
  <p:clrMapOvr>
    <a:masterClrMapping/>
  </p:clrMapOvr>
</p:sld>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Title &amp; Bullets">
  <a:themeElements>
    <a:clrScheme name="">
      <a:dk1>
        <a:srgbClr val="000000"/>
      </a:dk1>
      <a:lt1>
        <a:srgbClr val="FFFFFF"/>
      </a:lt1>
      <a:dk2>
        <a:srgbClr val="000000"/>
      </a:dk2>
      <a:lt2>
        <a:srgbClr val="00000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Title &amp; Bullets">
      <a:majorFont>
        <a:latin typeface="Arial Black"/>
        <a:ea typeface="ＭＳ Ｐゴシック"/>
        <a:cs typeface="ＭＳ Ｐゴシック"/>
      </a:majorFont>
      <a:minorFont>
        <a:latin typeface="Arial"/>
        <a:ea typeface="ＭＳ Ｐゴシック"/>
        <a:cs typeface="ＭＳ Ｐゴシック"/>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a:ln>
              <a:noFill/>
            </a:ln>
            <a:solidFill>
              <a:schemeClr val="tx1"/>
            </a:solidFill>
            <a:effectLst/>
            <a:latin typeface="Arial" charset="0"/>
          </a:defRPr>
        </a:defPPr>
      </a:lstStyle>
    </a:lnDef>
  </a:objectDefaults>
  <a:extraClrSchemeLst>
    <a:extraClrScheme>
      <a:clrScheme name="Title &amp; Bullets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Flow">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12937</TotalTime>
  <Words>7582</Words>
  <Application>Microsoft Office PowerPoint</Application>
  <PresentationFormat>Letter Paper (8.5x11 in)</PresentationFormat>
  <Paragraphs>1197</Paragraphs>
  <Slides>95</Slides>
  <Notes>92</Notes>
  <HiddenSlides>0</HiddenSlides>
  <MMClips>2</MMClips>
  <ScaleCrop>false</ScaleCrop>
  <HeadingPairs>
    <vt:vector size="6" baseType="variant">
      <vt:variant>
        <vt:lpstr>Theme</vt:lpstr>
      </vt:variant>
      <vt:variant>
        <vt:i4>2</vt:i4>
      </vt:variant>
      <vt:variant>
        <vt:lpstr>Embedded OLE Servers</vt:lpstr>
      </vt:variant>
      <vt:variant>
        <vt:i4>2</vt:i4>
      </vt:variant>
      <vt:variant>
        <vt:lpstr>Slide Titles</vt:lpstr>
      </vt:variant>
      <vt:variant>
        <vt:i4>95</vt:i4>
      </vt:variant>
    </vt:vector>
  </HeadingPairs>
  <TitlesOfParts>
    <vt:vector size="99" baseType="lpstr">
      <vt:lpstr>Title &amp; Bullets</vt:lpstr>
      <vt:lpstr>Flow</vt:lpstr>
      <vt:lpstr>Chart</vt:lpstr>
      <vt:lpstr>Picture</vt:lpstr>
      <vt:lpstr>Slide 1</vt:lpstr>
      <vt:lpstr>Overview of this Workshop</vt:lpstr>
      <vt:lpstr>Goals for this Workshop</vt:lpstr>
      <vt:lpstr>Objectives of this Workshop</vt:lpstr>
      <vt:lpstr>Response Histogram Illustration 1</vt:lpstr>
      <vt:lpstr>Response Histogram Illustration 2</vt:lpstr>
      <vt:lpstr>Response Histogram Illustration III</vt:lpstr>
      <vt:lpstr>Attention I</vt:lpstr>
      <vt:lpstr>Attention II</vt:lpstr>
      <vt:lpstr>Attention Span</vt:lpstr>
      <vt:lpstr>Terminology</vt:lpstr>
      <vt:lpstr> DSM IV Types of ADHD</vt:lpstr>
      <vt:lpstr>The Diagnostic Criteria for ADHD I</vt:lpstr>
      <vt:lpstr>The Diagnostic Criteria for ADHD II</vt:lpstr>
      <vt:lpstr>ADHD- Combined and NOS III</vt:lpstr>
      <vt:lpstr>Diagnostic Requirements for ADHD</vt:lpstr>
      <vt:lpstr>Limitations of DSM-IV category of ADHD I</vt:lpstr>
      <vt:lpstr>Limitations of DSM-IV category of ADHD II</vt:lpstr>
      <vt:lpstr>Limitations of DSM IV Category of ADHD III</vt:lpstr>
      <vt:lpstr>Executive Functions I</vt:lpstr>
      <vt:lpstr>Executive Functions II</vt:lpstr>
      <vt:lpstr>What do these all have in common?</vt:lpstr>
      <vt:lpstr>Slide 23</vt:lpstr>
      <vt:lpstr>Causes of the ADHD Symptom Complex I</vt:lpstr>
      <vt:lpstr>Causes of ADHD Symptom Complex II</vt:lpstr>
      <vt:lpstr>Causes of ADHD Symptom Complex III</vt:lpstr>
      <vt:lpstr>Response Time Histogram Comparison</vt:lpstr>
      <vt:lpstr>Diagnosing ADHD I</vt:lpstr>
      <vt:lpstr>Diagnosing ADHD II</vt:lpstr>
      <vt:lpstr>Comorbidity is the rule, not the exception</vt:lpstr>
      <vt:lpstr>Co-morbidity by Type I</vt:lpstr>
      <vt:lpstr>Co-morbidity by Type II</vt:lpstr>
      <vt:lpstr>Co-morbidity by Type III</vt:lpstr>
      <vt:lpstr>ADHD vs. Pediatric Bipolar Disorder?</vt:lpstr>
      <vt:lpstr>Treatment of ADHD I</vt:lpstr>
      <vt:lpstr>Treating ADHD II</vt:lpstr>
      <vt:lpstr>Measuring Symptoms and Treatment</vt:lpstr>
      <vt:lpstr>Medication Dosage Effects on Attention and Behaviour (Schematic)</vt:lpstr>
      <vt:lpstr>Continuous Performance Tests (CPTs)</vt:lpstr>
      <vt:lpstr>T.O.V.A.® Tests of Variables of Attention</vt:lpstr>
      <vt:lpstr>Slide 41</vt:lpstr>
      <vt:lpstr>Slide 42</vt:lpstr>
      <vt:lpstr>Visual Stimuli: Focus Point</vt:lpstr>
      <vt:lpstr>Visual Stimuli: Nontarget</vt:lpstr>
      <vt:lpstr>Visual Stimuli: Target</vt:lpstr>
      <vt:lpstr>Visual Practice Test</vt:lpstr>
      <vt:lpstr>Auditory Stimuli</vt:lpstr>
      <vt:lpstr>Auditory Practice Test</vt:lpstr>
      <vt:lpstr>T.O.V.A.  Test Construction</vt:lpstr>
      <vt:lpstr>T.O.V.A. Test Features I</vt:lpstr>
      <vt:lpstr>Timing Accuracy of CPTs</vt:lpstr>
      <vt:lpstr>T.O.V.A. Test Features II</vt:lpstr>
      <vt:lpstr>T.O.V.A. Test Features III</vt:lpstr>
      <vt:lpstr>T.O.V.A. Variables I</vt:lpstr>
      <vt:lpstr>T.O.V.A. Variables II</vt:lpstr>
      <vt:lpstr>T.O.V.A. Variables III</vt:lpstr>
      <vt:lpstr>Norms</vt:lpstr>
      <vt:lpstr>The T.O.V.A. does not diagnose ADHD</vt:lpstr>
      <vt:lpstr>The T.O.V.A. measures attention, impulsivity, reaction time and consistency.</vt:lpstr>
      <vt:lpstr>Uses of the T.O.V.A. I</vt:lpstr>
      <vt:lpstr>Uses of the T.O.V.A. IV</vt:lpstr>
      <vt:lpstr>Monitoring Treatment Over Time (Illustration 1)</vt:lpstr>
      <vt:lpstr>Monitoring Treatment Over Time (Illustration 2)</vt:lpstr>
      <vt:lpstr>Uses of the TOVA V</vt:lpstr>
      <vt:lpstr>Test Information</vt:lpstr>
      <vt:lpstr>Guidelines for T.O.V.A. Administration</vt:lpstr>
      <vt:lpstr>Guidelines for T.O.V.A. Administration II</vt:lpstr>
      <vt:lpstr>Guidelines for T.O.V.A. Administration III</vt:lpstr>
      <vt:lpstr>Slide 69</vt:lpstr>
      <vt:lpstr>Guidelines for T.O.V.A. Administration IV</vt:lpstr>
      <vt:lpstr>Guidelines for T.O.V.A. Administration V</vt:lpstr>
      <vt:lpstr>GUIDELINES FOR T.O.V.A. ADMINISTRATION 6</vt:lpstr>
      <vt:lpstr>T.O.V.A. Interpretation</vt:lpstr>
      <vt:lpstr>T.O.V.A. Interpretation</vt:lpstr>
      <vt:lpstr>Slide 75</vt:lpstr>
      <vt:lpstr>Slide 76</vt:lpstr>
      <vt:lpstr>Slide 77</vt:lpstr>
      <vt:lpstr>Slide 78</vt:lpstr>
      <vt:lpstr>Slide 79</vt:lpstr>
      <vt:lpstr>Slide 80</vt:lpstr>
      <vt:lpstr>Slide 81</vt:lpstr>
      <vt:lpstr>Slide 82</vt:lpstr>
      <vt:lpstr>Slide 83</vt:lpstr>
      <vt:lpstr>Slide 84</vt:lpstr>
      <vt:lpstr>Slide 85</vt:lpstr>
      <vt:lpstr>Slide 86</vt:lpstr>
      <vt:lpstr>Slide 87</vt:lpstr>
      <vt:lpstr>Slide 88</vt:lpstr>
      <vt:lpstr>Slide 89</vt:lpstr>
      <vt:lpstr>Slide 90</vt:lpstr>
      <vt:lpstr>Slide 91</vt:lpstr>
      <vt:lpstr>Slide 92</vt:lpstr>
      <vt:lpstr>Slide 93</vt:lpstr>
      <vt:lpstr>Slide 94</vt:lpstr>
      <vt:lpstr>Slide 95</vt:lpstr>
    </vt:vector>
  </TitlesOfParts>
  <Company>The TOVA Company</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Attention Deficit Disorders  and the T.O.V.A.</dc:title>
  <dc:creator>Steve Hughes</dc:creator>
  <cp:lastModifiedBy>Tammy</cp:lastModifiedBy>
  <cp:revision>171</cp:revision>
  <cp:lastPrinted>2009-12-02T16:44:07Z</cp:lastPrinted>
  <dcterms:created xsi:type="dcterms:W3CDTF">2011-11-15T00:21:10Z</dcterms:created>
  <dcterms:modified xsi:type="dcterms:W3CDTF">2012-02-13T19:09:55Z</dcterms:modified>
</cp:coreProperties>
</file>